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0066" autoAdjust="0"/>
    <p:restoredTop sz="94660"/>
  </p:normalViewPr>
  <p:slideViewPr>
    <p:cSldViewPr snapToGrid="0" showGuides="1">
      <p:cViewPr>
        <p:scale>
          <a:sx n="100" d="100"/>
          <a:sy n="100" d="100"/>
        </p:scale>
        <p:origin x="1692" y="9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6A1FD90-4E5E-4BD2-A9C9-D5050E923556}" type="datetimeFigureOut">
              <a:rPr kumimoji="1" lang="ja-JP" altLang="en-US" smtClean="0"/>
              <a:t>2020/5/1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43B8F5F-FF35-47B8-AC94-B5D5EC06FD5C}" type="slidenum">
              <a:rPr kumimoji="1" lang="ja-JP" altLang="en-US" smtClean="0"/>
              <a:t>‹#›</a:t>
            </a:fld>
            <a:endParaRPr kumimoji="1" lang="ja-JP" altLang="en-US"/>
          </a:p>
        </p:txBody>
      </p:sp>
    </p:spTree>
    <p:extLst>
      <p:ext uri="{BB962C8B-B14F-4D97-AF65-F5344CB8AC3E}">
        <p14:creationId xmlns:p14="http://schemas.microsoft.com/office/powerpoint/2010/main" val="3508643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6A1FD90-4E5E-4BD2-A9C9-D5050E923556}" type="datetimeFigureOut">
              <a:rPr kumimoji="1" lang="ja-JP" altLang="en-US" smtClean="0"/>
              <a:t>2020/5/1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43B8F5F-FF35-47B8-AC94-B5D5EC06FD5C}" type="slidenum">
              <a:rPr kumimoji="1" lang="ja-JP" altLang="en-US" smtClean="0"/>
              <a:t>‹#›</a:t>
            </a:fld>
            <a:endParaRPr kumimoji="1" lang="ja-JP" altLang="en-US"/>
          </a:p>
        </p:txBody>
      </p:sp>
    </p:spTree>
    <p:extLst>
      <p:ext uri="{BB962C8B-B14F-4D97-AF65-F5344CB8AC3E}">
        <p14:creationId xmlns:p14="http://schemas.microsoft.com/office/powerpoint/2010/main" val="1972321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6A1FD90-4E5E-4BD2-A9C9-D5050E923556}" type="datetimeFigureOut">
              <a:rPr kumimoji="1" lang="ja-JP" altLang="en-US" smtClean="0"/>
              <a:t>2020/5/1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43B8F5F-FF35-47B8-AC94-B5D5EC06FD5C}" type="slidenum">
              <a:rPr kumimoji="1" lang="ja-JP" altLang="en-US" smtClean="0"/>
              <a:t>‹#›</a:t>
            </a:fld>
            <a:endParaRPr kumimoji="1" lang="ja-JP" altLang="en-US"/>
          </a:p>
        </p:txBody>
      </p:sp>
    </p:spTree>
    <p:extLst>
      <p:ext uri="{BB962C8B-B14F-4D97-AF65-F5344CB8AC3E}">
        <p14:creationId xmlns:p14="http://schemas.microsoft.com/office/powerpoint/2010/main" val="776808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6A1FD90-4E5E-4BD2-A9C9-D5050E923556}" type="datetimeFigureOut">
              <a:rPr kumimoji="1" lang="ja-JP" altLang="en-US" smtClean="0"/>
              <a:t>2020/5/1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43B8F5F-FF35-47B8-AC94-B5D5EC06FD5C}" type="slidenum">
              <a:rPr kumimoji="1" lang="ja-JP" altLang="en-US" smtClean="0"/>
              <a:t>‹#›</a:t>
            </a:fld>
            <a:endParaRPr kumimoji="1" lang="ja-JP" altLang="en-US"/>
          </a:p>
        </p:txBody>
      </p:sp>
    </p:spTree>
    <p:extLst>
      <p:ext uri="{BB962C8B-B14F-4D97-AF65-F5344CB8AC3E}">
        <p14:creationId xmlns:p14="http://schemas.microsoft.com/office/powerpoint/2010/main" val="2634126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6A1FD90-4E5E-4BD2-A9C9-D5050E923556}" type="datetimeFigureOut">
              <a:rPr kumimoji="1" lang="ja-JP" altLang="en-US" smtClean="0"/>
              <a:t>2020/5/1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43B8F5F-FF35-47B8-AC94-B5D5EC06FD5C}" type="slidenum">
              <a:rPr kumimoji="1" lang="ja-JP" altLang="en-US" smtClean="0"/>
              <a:t>‹#›</a:t>
            </a:fld>
            <a:endParaRPr kumimoji="1" lang="ja-JP" altLang="en-US"/>
          </a:p>
        </p:txBody>
      </p:sp>
    </p:spTree>
    <p:extLst>
      <p:ext uri="{BB962C8B-B14F-4D97-AF65-F5344CB8AC3E}">
        <p14:creationId xmlns:p14="http://schemas.microsoft.com/office/powerpoint/2010/main" val="2115402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6A1FD90-4E5E-4BD2-A9C9-D5050E923556}" type="datetimeFigureOut">
              <a:rPr kumimoji="1" lang="ja-JP" altLang="en-US" smtClean="0"/>
              <a:t>2020/5/1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43B8F5F-FF35-47B8-AC94-B5D5EC06FD5C}" type="slidenum">
              <a:rPr kumimoji="1" lang="ja-JP" altLang="en-US" smtClean="0"/>
              <a:t>‹#›</a:t>
            </a:fld>
            <a:endParaRPr kumimoji="1" lang="ja-JP" altLang="en-US"/>
          </a:p>
        </p:txBody>
      </p:sp>
    </p:spTree>
    <p:extLst>
      <p:ext uri="{BB962C8B-B14F-4D97-AF65-F5344CB8AC3E}">
        <p14:creationId xmlns:p14="http://schemas.microsoft.com/office/powerpoint/2010/main" val="2499618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6A1FD90-4E5E-4BD2-A9C9-D5050E923556}" type="datetimeFigureOut">
              <a:rPr kumimoji="1" lang="ja-JP" altLang="en-US" smtClean="0"/>
              <a:t>2020/5/1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43B8F5F-FF35-47B8-AC94-B5D5EC06FD5C}" type="slidenum">
              <a:rPr kumimoji="1" lang="ja-JP" altLang="en-US" smtClean="0"/>
              <a:t>‹#›</a:t>
            </a:fld>
            <a:endParaRPr kumimoji="1" lang="ja-JP" altLang="en-US"/>
          </a:p>
        </p:txBody>
      </p:sp>
    </p:spTree>
    <p:extLst>
      <p:ext uri="{BB962C8B-B14F-4D97-AF65-F5344CB8AC3E}">
        <p14:creationId xmlns:p14="http://schemas.microsoft.com/office/powerpoint/2010/main" val="1386529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6A1FD90-4E5E-4BD2-A9C9-D5050E923556}" type="datetimeFigureOut">
              <a:rPr kumimoji="1" lang="ja-JP" altLang="en-US" smtClean="0"/>
              <a:t>2020/5/1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43B8F5F-FF35-47B8-AC94-B5D5EC06FD5C}" type="slidenum">
              <a:rPr kumimoji="1" lang="ja-JP" altLang="en-US" smtClean="0"/>
              <a:t>‹#›</a:t>
            </a:fld>
            <a:endParaRPr kumimoji="1" lang="ja-JP" altLang="en-US"/>
          </a:p>
        </p:txBody>
      </p:sp>
    </p:spTree>
    <p:extLst>
      <p:ext uri="{BB962C8B-B14F-4D97-AF65-F5344CB8AC3E}">
        <p14:creationId xmlns:p14="http://schemas.microsoft.com/office/powerpoint/2010/main" val="1229810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A1FD90-4E5E-4BD2-A9C9-D5050E923556}" type="datetimeFigureOut">
              <a:rPr kumimoji="1" lang="ja-JP" altLang="en-US" smtClean="0"/>
              <a:t>2020/5/1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43B8F5F-FF35-47B8-AC94-B5D5EC06FD5C}" type="slidenum">
              <a:rPr kumimoji="1" lang="ja-JP" altLang="en-US" smtClean="0"/>
              <a:t>‹#›</a:t>
            </a:fld>
            <a:endParaRPr kumimoji="1" lang="ja-JP" altLang="en-US"/>
          </a:p>
        </p:txBody>
      </p:sp>
    </p:spTree>
    <p:extLst>
      <p:ext uri="{BB962C8B-B14F-4D97-AF65-F5344CB8AC3E}">
        <p14:creationId xmlns:p14="http://schemas.microsoft.com/office/powerpoint/2010/main" val="3985749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6A1FD90-4E5E-4BD2-A9C9-D5050E923556}" type="datetimeFigureOut">
              <a:rPr kumimoji="1" lang="ja-JP" altLang="en-US" smtClean="0"/>
              <a:t>2020/5/1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43B8F5F-FF35-47B8-AC94-B5D5EC06FD5C}" type="slidenum">
              <a:rPr kumimoji="1" lang="ja-JP" altLang="en-US" smtClean="0"/>
              <a:t>‹#›</a:t>
            </a:fld>
            <a:endParaRPr kumimoji="1" lang="ja-JP" altLang="en-US"/>
          </a:p>
        </p:txBody>
      </p:sp>
    </p:spTree>
    <p:extLst>
      <p:ext uri="{BB962C8B-B14F-4D97-AF65-F5344CB8AC3E}">
        <p14:creationId xmlns:p14="http://schemas.microsoft.com/office/powerpoint/2010/main" val="652920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6A1FD90-4E5E-4BD2-A9C9-D5050E923556}" type="datetimeFigureOut">
              <a:rPr kumimoji="1" lang="ja-JP" altLang="en-US" smtClean="0"/>
              <a:t>2020/5/1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43B8F5F-FF35-47B8-AC94-B5D5EC06FD5C}" type="slidenum">
              <a:rPr kumimoji="1" lang="ja-JP" altLang="en-US" smtClean="0"/>
              <a:t>‹#›</a:t>
            </a:fld>
            <a:endParaRPr kumimoji="1" lang="ja-JP" altLang="en-US"/>
          </a:p>
        </p:txBody>
      </p:sp>
    </p:spTree>
    <p:extLst>
      <p:ext uri="{BB962C8B-B14F-4D97-AF65-F5344CB8AC3E}">
        <p14:creationId xmlns:p14="http://schemas.microsoft.com/office/powerpoint/2010/main" val="525580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6A1FD90-4E5E-4BD2-A9C9-D5050E923556}" type="datetimeFigureOut">
              <a:rPr kumimoji="1" lang="ja-JP" altLang="en-US" smtClean="0"/>
              <a:t>2020/5/1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43B8F5F-FF35-47B8-AC94-B5D5EC06FD5C}" type="slidenum">
              <a:rPr kumimoji="1" lang="ja-JP" altLang="en-US" smtClean="0"/>
              <a:t>‹#›</a:t>
            </a:fld>
            <a:endParaRPr kumimoji="1" lang="ja-JP" altLang="en-US"/>
          </a:p>
        </p:txBody>
      </p:sp>
    </p:spTree>
    <p:extLst>
      <p:ext uri="{BB962C8B-B14F-4D97-AF65-F5344CB8AC3E}">
        <p14:creationId xmlns:p14="http://schemas.microsoft.com/office/powerpoint/2010/main" val="18044130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image" Target="../media/image16.png"/><Relationship Id="rId3" Type="http://schemas.openxmlformats.org/officeDocument/2006/relationships/image" Target="../media/image2.pn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png"/><Relationship Id="rId2" Type="http://schemas.openxmlformats.org/officeDocument/2006/relationships/image" Target="../media/image1.png"/><Relationship Id="rId16"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hyperlink" Target="https://juku02.atr-lt.jp/login/group/HomeSchooling" TargetMode="External"/><Relationship Id="rId9" Type="http://schemas.openxmlformats.org/officeDocument/2006/relationships/image" Target="../media/image7.png"/><Relationship Id="rId1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1.xml"/><Relationship Id="rId6" Type="http://schemas.openxmlformats.org/officeDocument/2006/relationships/image" Target="../media/image21.jpeg"/><Relationship Id="rId5" Type="http://schemas.openxmlformats.org/officeDocument/2006/relationships/image" Target="../media/image20.png"/><Relationship Id="rId4"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角丸四角形 56"/>
          <p:cNvSpPr/>
          <p:nvPr/>
        </p:nvSpPr>
        <p:spPr>
          <a:xfrm>
            <a:off x="433373" y="8934994"/>
            <a:ext cx="6189160" cy="850100"/>
          </a:xfrm>
          <a:prstGeom prst="roundRect">
            <a:avLst>
              <a:gd name="adj" fmla="val 3861"/>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9006" y="387252"/>
            <a:ext cx="7054733" cy="8725466"/>
          </a:xfrm>
          <a:prstGeom prst="rect">
            <a:avLst/>
          </a:prstGeom>
          <a:noFill/>
        </p:spPr>
        <p:txBody>
          <a:bodyPr wrap="square" rtlCol="0">
            <a:spAutoFit/>
          </a:bodyPr>
          <a:lstStyle/>
          <a:p>
            <a:r>
              <a:rPr lang="ja-JP" altLang="en-US" sz="1400" dirty="0" smtClean="0"/>
              <a:t>①</a:t>
            </a:r>
            <a:r>
              <a:rPr lang="ja-JP" altLang="en-US" sz="1400" dirty="0"/>
              <a:t>ＵＲＬ</a:t>
            </a:r>
            <a:r>
              <a:rPr kumimoji="1" lang="ja-JP" altLang="en-US" sz="1400" dirty="0" smtClean="0"/>
              <a:t>にアクセスして、</a:t>
            </a:r>
            <a:r>
              <a:rPr lang="ja-JP" altLang="en-US" sz="1400" dirty="0" smtClean="0"/>
              <a:t>ＩＤ</a:t>
            </a:r>
            <a:r>
              <a:rPr kumimoji="1" lang="ja-JP" altLang="en-US" sz="1400" dirty="0" smtClean="0"/>
              <a:t>とパスワードを入力</a:t>
            </a:r>
            <a:r>
              <a:rPr kumimoji="1" lang="ja-JP" altLang="en-US" sz="900" dirty="0" smtClean="0"/>
              <a:t>（にゅうりょく）</a:t>
            </a:r>
            <a:r>
              <a:rPr kumimoji="1" lang="ja-JP" altLang="en-US" sz="1400" dirty="0" smtClean="0"/>
              <a:t>し</a:t>
            </a:r>
            <a:r>
              <a:rPr lang="ja-JP" altLang="en-US" sz="1400" dirty="0" smtClean="0"/>
              <a:t>てログインします。</a:t>
            </a:r>
            <a:endParaRPr lang="en-US" altLang="ja-JP" sz="1400" dirty="0"/>
          </a:p>
          <a:p>
            <a:endParaRPr lang="en-US" altLang="ja-JP" sz="1400" dirty="0" smtClean="0"/>
          </a:p>
          <a:p>
            <a:endParaRPr lang="en-US" altLang="ja-JP" sz="1400" dirty="0"/>
          </a:p>
          <a:p>
            <a:endParaRPr kumimoji="1" lang="en-US" altLang="ja-JP" sz="1400" dirty="0" smtClean="0"/>
          </a:p>
          <a:p>
            <a:endParaRPr kumimoji="1" lang="en-US" altLang="ja-JP" sz="1400" dirty="0" smtClean="0"/>
          </a:p>
          <a:p>
            <a:pPr marL="182563"/>
            <a:endParaRPr lang="en-US" altLang="ja-JP" sz="1100" dirty="0" smtClean="0">
              <a:solidFill>
                <a:srgbClr val="0070C0"/>
              </a:solidFill>
            </a:endParaRPr>
          </a:p>
          <a:p>
            <a:pPr marL="182563"/>
            <a:r>
              <a:rPr lang="ja-JP" altLang="en-US" sz="1100" dirty="0" smtClean="0">
                <a:solidFill>
                  <a:srgbClr val="0070C0"/>
                </a:solidFill>
              </a:rPr>
              <a:t>みんな</a:t>
            </a:r>
            <a:r>
              <a:rPr lang="ja-JP" altLang="en-US" sz="1100" dirty="0">
                <a:solidFill>
                  <a:srgbClr val="0070C0"/>
                </a:solidFill>
              </a:rPr>
              <a:t>で</a:t>
            </a:r>
            <a:r>
              <a:rPr lang="ja-JP" altLang="en-US" sz="1100" dirty="0" smtClean="0">
                <a:solidFill>
                  <a:srgbClr val="0070C0"/>
                </a:solidFill>
              </a:rPr>
              <a:t>同</a:t>
            </a:r>
            <a:r>
              <a:rPr lang="ja-JP" altLang="en-US" sz="700" dirty="0" smtClean="0">
                <a:solidFill>
                  <a:srgbClr val="0070C0"/>
                </a:solidFill>
              </a:rPr>
              <a:t>（おな）</a:t>
            </a:r>
            <a:r>
              <a:rPr lang="ja-JP" altLang="en-US" sz="1100" dirty="0" smtClean="0">
                <a:solidFill>
                  <a:srgbClr val="0070C0"/>
                </a:solidFill>
              </a:rPr>
              <a:t>じ</a:t>
            </a:r>
            <a:r>
              <a:rPr lang="en-US" altLang="ja-JP" sz="1100" dirty="0">
                <a:solidFill>
                  <a:srgbClr val="0070C0"/>
                </a:solidFill>
              </a:rPr>
              <a:t>ID</a:t>
            </a:r>
            <a:r>
              <a:rPr lang="ja-JP" altLang="en-US" sz="1100" dirty="0" smtClean="0">
                <a:solidFill>
                  <a:srgbClr val="0070C0"/>
                </a:solidFill>
              </a:rPr>
              <a:t>を使</a:t>
            </a:r>
            <a:r>
              <a:rPr lang="ja-JP" altLang="en-US" sz="700" dirty="0" smtClean="0">
                <a:solidFill>
                  <a:srgbClr val="0070C0"/>
                </a:solidFill>
              </a:rPr>
              <a:t>（つか）</a:t>
            </a:r>
            <a:r>
              <a:rPr lang="ja-JP" altLang="en-US" sz="1100" dirty="0" smtClean="0">
                <a:solidFill>
                  <a:srgbClr val="0070C0"/>
                </a:solidFill>
              </a:rPr>
              <a:t>います</a:t>
            </a:r>
            <a:r>
              <a:rPr lang="ja-JP" altLang="en-US" sz="1100" dirty="0">
                <a:solidFill>
                  <a:srgbClr val="0070C0"/>
                </a:solidFill>
              </a:rPr>
              <a:t>。プロフィールの</a:t>
            </a:r>
            <a:r>
              <a:rPr lang="ja-JP" altLang="en-US" sz="1100" dirty="0" smtClean="0">
                <a:solidFill>
                  <a:srgbClr val="0070C0"/>
                </a:solidFill>
              </a:rPr>
              <a:t>編集</a:t>
            </a:r>
            <a:r>
              <a:rPr lang="ja-JP" altLang="en-US" sz="700" dirty="0" smtClean="0">
                <a:solidFill>
                  <a:srgbClr val="0070C0"/>
                </a:solidFill>
              </a:rPr>
              <a:t>（へんしゅう）</a:t>
            </a:r>
            <a:r>
              <a:rPr lang="ja-JP" altLang="en-US" sz="1100" dirty="0" smtClean="0">
                <a:solidFill>
                  <a:srgbClr val="0070C0"/>
                </a:solidFill>
              </a:rPr>
              <a:t>はしないでください。</a:t>
            </a:r>
            <a:endParaRPr lang="en-US" altLang="ja-JP" sz="1100" dirty="0" smtClean="0">
              <a:solidFill>
                <a:srgbClr val="0070C0"/>
              </a:solidFill>
            </a:endParaRPr>
          </a:p>
          <a:p>
            <a:pPr marL="263525"/>
            <a:endParaRPr lang="en-US" altLang="ja-JP" sz="1100" dirty="0" smtClean="0"/>
          </a:p>
          <a:p>
            <a:r>
              <a:rPr lang="ja-JP" altLang="en-US" sz="1400" dirty="0" smtClean="0"/>
              <a:t>②ＴＯＰページから</a:t>
            </a:r>
            <a:r>
              <a:rPr lang="en-US" altLang="ja-JP" sz="1400" dirty="0" smtClean="0"/>
              <a:t>【</a:t>
            </a:r>
            <a:r>
              <a:rPr lang="ja-JP" altLang="en-US" sz="1400" dirty="0" smtClean="0"/>
              <a:t>クラス</a:t>
            </a:r>
            <a:r>
              <a:rPr lang="en-US" altLang="ja-JP" sz="1400" dirty="0" smtClean="0"/>
              <a:t>】</a:t>
            </a:r>
            <a:r>
              <a:rPr lang="ja-JP" altLang="en-US" sz="1400" dirty="0" smtClean="0"/>
              <a:t>をクリックして、教材</a:t>
            </a:r>
            <a:r>
              <a:rPr lang="ja-JP" altLang="en-US" sz="900" dirty="0" smtClean="0"/>
              <a:t>（きょうざい）</a:t>
            </a:r>
            <a:r>
              <a:rPr lang="ja-JP" altLang="en-US" sz="1400" dirty="0" smtClean="0"/>
              <a:t>をえらびます。</a:t>
            </a:r>
            <a:endParaRPr lang="en-US" altLang="ja-JP" sz="1400" dirty="0"/>
          </a:p>
          <a:p>
            <a:endParaRPr lang="en-US" altLang="ja-JP" sz="1100" dirty="0" smtClean="0"/>
          </a:p>
          <a:p>
            <a:endParaRPr lang="en-US" altLang="ja-JP" sz="1100" dirty="0"/>
          </a:p>
          <a:p>
            <a:endParaRPr lang="en-US" altLang="ja-JP" sz="1100" dirty="0" smtClean="0"/>
          </a:p>
          <a:p>
            <a:endParaRPr lang="en-US" altLang="ja-JP" sz="1100" dirty="0" smtClean="0"/>
          </a:p>
          <a:p>
            <a:endParaRPr lang="en-US" altLang="ja-JP" sz="1100" dirty="0"/>
          </a:p>
          <a:p>
            <a:endParaRPr lang="en-US" altLang="ja-JP" sz="1100" dirty="0"/>
          </a:p>
          <a:p>
            <a:pPr marL="182563"/>
            <a:r>
              <a:rPr lang="ja-JP" altLang="en-US" sz="1100" dirty="0" smtClean="0">
                <a:solidFill>
                  <a:srgbClr val="0070C0"/>
                </a:solidFill>
              </a:rPr>
              <a:t>教材</a:t>
            </a:r>
            <a:r>
              <a:rPr lang="ja-JP" altLang="en-US" sz="700" dirty="0" smtClean="0">
                <a:solidFill>
                  <a:srgbClr val="0070C0"/>
                </a:solidFill>
              </a:rPr>
              <a:t>（きょうざい）</a:t>
            </a:r>
            <a:r>
              <a:rPr lang="ja-JP" altLang="en-US" sz="1100" dirty="0" smtClean="0">
                <a:solidFill>
                  <a:srgbClr val="0070C0"/>
                </a:solidFill>
              </a:rPr>
              <a:t>のレベルは裏面</a:t>
            </a:r>
            <a:r>
              <a:rPr lang="ja-JP" altLang="en-US" sz="700" dirty="0" smtClean="0">
                <a:solidFill>
                  <a:srgbClr val="0070C0"/>
                </a:solidFill>
              </a:rPr>
              <a:t>（うらめん）</a:t>
            </a:r>
            <a:r>
              <a:rPr lang="ja-JP" altLang="en-US" sz="1100" dirty="0" smtClean="0">
                <a:solidFill>
                  <a:srgbClr val="0070C0"/>
                </a:solidFill>
              </a:rPr>
              <a:t>を見</a:t>
            </a:r>
            <a:r>
              <a:rPr lang="ja-JP" altLang="en-US" sz="700" dirty="0" smtClean="0">
                <a:solidFill>
                  <a:srgbClr val="0070C0"/>
                </a:solidFill>
              </a:rPr>
              <a:t>（み）</a:t>
            </a:r>
            <a:r>
              <a:rPr lang="ja-JP" altLang="en-US" sz="1100" dirty="0" smtClean="0">
                <a:solidFill>
                  <a:srgbClr val="0070C0"/>
                </a:solidFill>
              </a:rPr>
              <a:t>てくださ</a:t>
            </a:r>
            <a:r>
              <a:rPr lang="ja-JP" altLang="en-US" sz="1100" dirty="0">
                <a:solidFill>
                  <a:srgbClr val="0070C0"/>
                </a:solidFill>
              </a:rPr>
              <a:t>い</a:t>
            </a:r>
            <a:r>
              <a:rPr lang="ja-JP" altLang="en-US" sz="1100" dirty="0" smtClean="0">
                <a:solidFill>
                  <a:srgbClr val="0070C0"/>
                </a:solidFill>
              </a:rPr>
              <a:t>。</a:t>
            </a:r>
            <a:endParaRPr lang="en-US" altLang="ja-JP" sz="1100" dirty="0" smtClean="0">
              <a:solidFill>
                <a:srgbClr val="0070C0"/>
              </a:solidFill>
            </a:endParaRPr>
          </a:p>
          <a:p>
            <a:endParaRPr lang="en-US" altLang="ja-JP" sz="1100" dirty="0"/>
          </a:p>
          <a:p>
            <a:r>
              <a:rPr lang="ja-JP" altLang="en-US" sz="1400" dirty="0" smtClean="0"/>
              <a:t>③マイク・スピーカーを確認</a:t>
            </a:r>
            <a:r>
              <a:rPr lang="ja-JP" altLang="en-US" sz="900" dirty="0" smtClean="0"/>
              <a:t>（かくにん）</a:t>
            </a:r>
            <a:r>
              <a:rPr lang="ja-JP" altLang="en-US" sz="1400" dirty="0" smtClean="0"/>
              <a:t>します。</a:t>
            </a:r>
            <a:endParaRPr lang="en-US" altLang="ja-JP" sz="1400" dirty="0" smtClean="0"/>
          </a:p>
          <a:p>
            <a:endParaRPr lang="en-US" altLang="ja-JP" sz="1400" dirty="0"/>
          </a:p>
          <a:p>
            <a:endParaRPr lang="en-US" altLang="ja-JP" sz="1400" dirty="0" smtClean="0"/>
          </a:p>
          <a:p>
            <a:endParaRPr lang="en-US" altLang="ja-JP" sz="1400" dirty="0"/>
          </a:p>
          <a:p>
            <a:endParaRPr lang="en-US" altLang="ja-JP" sz="1400" dirty="0" smtClean="0"/>
          </a:p>
          <a:p>
            <a:endParaRPr lang="en-US" altLang="ja-JP" sz="1400" dirty="0"/>
          </a:p>
          <a:p>
            <a:endParaRPr lang="en-US" altLang="ja-JP" sz="1400" dirty="0" smtClean="0"/>
          </a:p>
          <a:p>
            <a:r>
              <a:rPr lang="ja-JP" altLang="en-US" sz="1400" dirty="0" smtClean="0"/>
              <a:t>④学習</a:t>
            </a:r>
            <a:r>
              <a:rPr lang="ja-JP" altLang="en-US" sz="900" dirty="0" smtClean="0"/>
              <a:t>（がくしゅう）</a:t>
            </a:r>
            <a:r>
              <a:rPr lang="ja-JP" altLang="en-US" sz="1400" dirty="0" smtClean="0"/>
              <a:t>を始</a:t>
            </a:r>
            <a:r>
              <a:rPr lang="ja-JP" altLang="en-US" sz="900" dirty="0" smtClean="0"/>
              <a:t>（はじ）</a:t>
            </a:r>
            <a:r>
              <a:rPr lang="ja-JP" altLang="en-US" sz="1400" dirty="0" smtClean="0"/>
              <a:t>めます</a:t>
            </a:r>
            <a:r>
              <a:rPr lang="ja-JP" altLang="en-US" sz="1400" dirty="0"/>
              <a:t>。</a:t>
            </a:r>
            <a:endParaRPr lang="en-US" altLang="ja-JP" sz="1400" dirty="0" smtClean="0"/>
          </a:p>
          <a:p>
            <a:endParaRPr lang="en-US" altLang="ja-JP" sz="1400" dirty="0"/>
          </a:p>
          <a:p>
            <a:endParaRPr lang="en-US" altLang="ja-JP" sz="1400" dirty="0" smtClean="0"/>
          </a:p>
          <a:p>
            <a:endParaRPr lang="en-US" altLang="ja-JP" sz="1400" dirty="0"/>
          </a:p>
          <a:p>
            <a:endParaRPr lang="en-US" altLang="ja-JP" sz="1400" dirty="0" smtClean="0"/>
          </a:p>
          <a:p>
            <a:endParaRPr lang="en-US" altLang="ja-JP" sz="1400" dirty="0"/>
          </a:p>
          <a:p>
            <a:pPr marL="263525"/>
            <a:endParaRPr lang="en-US" altLang="ja-JP" sz="1100" dirty="0" smtClean="0"/>
          </a:p>
          <a:p>
            <a:pPr marL="182563"/>
            <a:r>
              <a:rPr lang="ja-JP" altLang="en-US" sz="1100" dirty="0" smtClean="0">
                <a:solidFill>
                  <a:srgbClr val="0070C0"/>
                </a:solidFill>
              </a:rPr>
              <a:t>みんな</a:t>
            </a:r>
            <a:r>
              <a:rPr lang="ja-JP" altLang="en-US" sz="1100" dirty="0">
                <a:solidFill>
                  <a:srgbClr val="0070C0"/>
                </a:solidFill>
              </a:rPr>
              <a:t>で</a:t>
            </a:r>
            <a:r>
              <a:rPr lang="ja-JP" altLang="en-US" sz="1100" dirty="0" smtClean="0">
                <a:solidFill>
                  <a:srgbClr val="0070C0"/>
                </a:solidFill>
              </a:rPr>
              <a:t>同</a:t>
            </a:r>
            <a:r>
              <a:rPr lang="ja-JP" altLang="en-US" sz="700" dirty="0" smtClean="0">
                <a:solidFill>
                  <a:srgbClr val="0070C0"/>
                </a:solidFill>
              </a:rPr>
              <a:t>（おな）</a:t>
            </a:r>
            <a:r>
              <a:rPr lang="ja-JP" altLang="en-US" sz="1100" dirty="0" smtClean="0">
                <a:solidFill>
                  <a:srgbClr val="0070C0"/>
                </a:solidFill>
              </a:rPr>
              <a:t>じ</a:t>
            </a:r>
            <a:r>
              <a:rPr lang="en-US" altLang="ja-JP" sz="1100" dirty="0">
                <a:solidFill>
                  <a:srgbClr val="0070C0"/>
                </a:solidFill>
              </a:rPr>
              <a:t>ID</a:t>
            </a:r>
            <a:r>
              <a:rPr lang="ja-JP" altLang="en-US" sz="1100" dirty="0">
                <a:solidFill>
                  <a:srgbClr val="0070C0"/>
                </a:solidFill>
              </a:rPr>
              <a:t>を</a:t>
            </a:r>
            <a:r>
              <a:rPr lang="ja-JP" altLang="en-US" sz="1100" dirty="0" smtClean="0">
                <a:solidFill>
                  <a:srgbClr val="0070C0"/>
                </a:solidFill>
              </a:rPr>
              <a:t>共有</a:t>
            </a:r>
            <a:r>
              <a:rPr lang="ja-JP" altLang="en-US" sz="700" dirty="0" smtClean="0">
                <a:solidFill>
                  <a:srgbClr val="0070C0"/>
                </a:solidFill>
              </a:rPr>
              <a:t>（きょうゆう</a:t>
            </a:r>
            <a:r>
              <a:rPr lang="ja-JP" altLang="en-US" sz="700" dirty="0">
                <a:solidFill>
                  <a:srgbClr val="0070C0"/>
                </a:solidFill>
              </a:rPr>
              <a:t>）</a:t>
            </a:r>
            <a:r>
              <a:rPr lang="ja-JP" altLang="en-US" sz="1100" dirty="0" smtClean="0">
                <a:solidFill>
                  <a:srgbClr val="0070C0"/>
                </a:solidFill>
              </a:rPr>
              <a:t>して</a:t>
            </a:r>
            <a:r>
              <a:rPr lang="ja-JP" altLang="en-US" sz="1100" dirty="0">
                <a:solidFill>
                  <a:srgbClr val="0070C0"/>
                </a:solidFill>
              </a:rPr>
              <a:t>いるので</a:t>
            </a:r>
            <a:r>
              <a:rPr lang="ja-JP" altLang="en-US" sz="1100" dirty="0" smtClean="0">
                <a:solidFill>
                  <a:srgbClr val="0070C0"/>
                </a:solidFill>
              </a:rPr>
              <a:t>、ほかの人</a:t>
            </a:r>
            <a:r>
              <a:rPr lang="ja-JP" altLang="en-US" sz="700" dirty="0" smtClean="0">
                <a:solidFill>
                  <a:srgbClr val="0070C0"/>
                </a:solidFill>
              </a:rPr>
              <a:t>（ひと）</a:t>
            </a:r>
            <a:r>
              <a:rPr lang="ja-JP" altLang="en-US" sz="1100" dirty="0" smtClean="0">
                <a:solidFill>
                  <a:srgbClr val="0070C0"/>
                </a:solidFill>
              </a:rPr>
              <a:t>のデータが表示</a:t>
            </a:r>
            <a:r>
              <a:rPr lang="ja-JP" altLang="en-US" sz="700" dirty="0" smtClean="0">
                <a:solidFill>
                  <a:srgbClr val="0070C0"/>
                </a:solidFill>
              </a:rPr>
              <a:t>（ひょうじ）</a:t>
            </a:r>
            <a:r>
              <a:rPr lang="ja-JP" altLang="en-US" sz="1100" dirty="0" smtClean="0">
                <a:solidFill>
                  <a:srgbClr val="0070C0"/>
                </a:solidFill>
              </a:rPr>
              <a:t>されていることも</a:t>
            </a:r>
            <a:r>
              <a:rPr lang="en-US" altLang="ja-JP" sz="1100" dirty="0" smtClean="0">
                <a:solidFill>
                  <a:srgbClr val="0070C0"/>
                </a:solidFill>
              </a:rPr>
              <a:t/>
            </a:r>
            <a:br>
              <a:rPr lang="en-US" altLang="ja-JP" sz="1100" dirty="0" smtClean="0">
                <a:solidFill>
                  <a:srgbClr val="0070C0"/>
                </a:solidFill>
              </a:rPr>
            </a:br>
            <a:r>
              <a:rPr lang="ja-JP" altLang="en-US" sz="1100" dirty="0" smtClean="0">
                <a:solidFill>
                  <a:srgbClr val="0070C0"/>
                </a:solidFill>
              </a:rPr>
              <a:t>あります。</a:t>
            </a:r>
            <a:endParaRPr lang="en-US" altLang="ja-JP" sz="1100" dirty="0">
              <a:solidFill>
                <a:srgbClr val="0070C0"/>
              </a:solidFill>
            </a:endParaRPr>
          </a:p>
          <a:p>
            <a:pPr marL="182563"/>
            <a:endParaRPr lang="en-US" altLang="ja-JP" sz="1400" dirty="0"/>
          </a:p>
          <a:p>
            <a:r>
              <a:rPr lang="ja-JP" altLang="en-US" sz="1400" dirty="0" smtClean="0"/>
              <a:t>⑤学習結果をメモします。</a:t>
            </a:r>
            <a:endParaRPr lang="en-US" altLang="ja-JP" sz="1400" dirty="0" smtClean="0"/>
          </a:p>
          <a:p>
            <a:endParaRPr lang="en-US" altLang="ja-JP" sz="1100" b="1" dirty="0" smtClean="0"/>
          </a:p>
          <a:p>
            <a:endParaRPr lang="en-US" altLang="ja-JP" sz="1100" b="1" dirty="0"/>
          </a:p>
          <a:p>
            <a:endParaRPr lang="en-US" altLang="ja-JP" sz="1100" b="1" dirty="0" smtClean="0"/>
          </a:p>
          <a:p>
            <a:endParaRPr lang="en-US" altLang="ja-JP" sz="1100" b="1" dirty="0"/>
          </a:p>
          <a:p>
            <a:endParaRPr lang="en-US" altLang="ja-JP" sz="1100" b="1" dirty="0" smtClean="0"/>
          </a:p>
          <a:p>
            <a:endParaRPr lang="en-US" altLang="ja-JP" sz="1100" b="1" dirty="0"/>
          </a:p>
          <a:p>
            <a:endParaRPr lang="en-US" altLang="ja-JP" sz="1100" b="1" dirty="0" smtClean="0">
              <a:solidFill>
                <a:srgbClr val="0070C0"/>
              </a:solidFill>
            </a:endParaRPr>
          </a:p>
          <a:p>
            <a:pPr marL="182563"/>
            <a:r>
              <a:rPr lang="ja-JP" altLang="en-US" sz="1100" dirty="0" smtClean="0">
                <a:solidFill>
                  <a:srgbClr val="0070C0"/>
                </a:solidFill>
              </a:rPr>
              <a:t>学習結果</a:t>
            </a:r>
            <a:r>
              <a:rPr lang="ja-JP" altLang="en-US" sz="700" dirty="0" smtClean="0">
                <a:solidFill>
                  <a:srgbClr val="0070C0"/>
                </a:solidFill>
              </a:rPr>
              <a:t>（がくしゅうけっか）</a:t>
            </a:r>
            <a:r>
              <a:rPr lang="ja-JP" altLang="en-US" sz="1100" dirty="0" smtClean="0">
                <a:solidFill>
                  <a:srgbClr val="0070C0"/>
                </a:solidFill>
              </a:rPr>
              <a:t>は、後</a:t>
            </a:r>
            <a:r>
              <a:rPr lang="ja-JP" altLang="en-US" sz="700" dirty="0" smtClean="0">
                <a:solidFill>
                  <a:srgbClr val="0070C0"/>
                </a:solidFill>
              </a:rPr>
              <a:t>（あと）</a:t>
            </a:r>
            <a:r>
              <a:rPr lang="ja-JP" altLang="en-US" sz="1100" dirty="0" smtClean="0">
                <a:solidFill>
                  <a:srgbClr val="0070C0"/>
                </a:solidFill>
              </a:rPr>
              <a:t>から学習</a:t>
            </a:r>
            <a:r>
              <a:rPr lang="ja-JP" altLang="en-US" sz="700" dirty="0" smtClean="0">
                <a:solidFill>
                  <a:srgbClr val="0070C0"/>
                </a:solidFill>
              </a:rPr>
              <a:t>（がくしゅう）</a:t>
            </a:r>
            <a:r>
              <a:rPr lang="ja-JP" altLang="en-US" sz="1100" dirty="0" smtClean="0">
                <a:solidFill>
                  <a:srgbClr val="0070C0"/>
                </a:solidFill>
              </a:rPr>
              <a:t>した人</a:t>
            </a:r>
            <a:r>
              <a:rPr lang="ja-JP" altLang="en-US" sz="700" dirty="0" smtClean="0">
                <a:solidFill>
                  <a:srgbClr val="0070C0"/>
                </a:solidFill>
              </a:rPr>
              <a:t>（ひと）</a:t>
            </a:r>
            <a:r>
              <a:rPr lang="ja-JP" altLang="en-US" sz="1100" dirty="0" smtClean="0">
                <a:solidFill>
                  <a:srgbClr val="0070C0"/>
                </a:solidFill>
              </a:rPr>
              <a:t>のより良</a:t>
            </a:r>
            <a:r>
              <a:rPr lang="ja-JP" altLang="en-US" sz="700" dirty="0" smtClean="0">
                <a:solidFill>
                  <a:srgbClr val="0070C0"/>
                </a:solidFill>
              </a:rPr>
              <a:t>（よ）</a:t>
            </a:r>
            <a:r>
              <a:rPr lang="ja-JP" altLang="en-US" sz="1100" dirty="0" smtClean="0">
                <a:solidFill>
                  <a:srgbClr val="0070C0"/>
                </a:solidFill>
              </a:rPr>
              <a:t>いスコアやより短</a:t>
            </a:r>
            <a:r>
              <a:rPr lang="ja-JP" altLang="en-US" sz="700" dirty="0" smtClean="0">
                <a:solidFill>
                  <a:srgbClr val="0070C0"/>
                </a:solidFill>
              </a:rPr>
              <a:t>（みじか）</a:t>
            </a:r>
            <a:r>
              <a:rPr lang="ja-JP" altLang="en-US" sz="1100" dirty="0" smtClean="0">
                <a:solidFill>
                  <a:srgbClr val="0070C0"/>
                </a:solidFill>
              </a:rPr>
              <a:t>い</a:t>
            </a:r>
            <a:r>
              <a:rPr lang="en-US" altLang="ja-JP" sz="1100" dirty="0" smtClean="0">
                <a:solidFill>
                  <a:srgbClr val="0070C0"/>
                </a:solidFill>
              </a:rPr>
              <a:t/>
            </a:r>
            <a:br>
              <a:rPr lang="en-US" altLang="ja-JP" sz="1100" dirty="0" smtClean="0">
                <a:solidFill>
                  <a:srgbClr val="0070C0"/>
                </a:solidFill>
              </a:rPr>
            </a:br>
            <a:r>
              <a:rPr lang="ja-JP" altLang="en-US" sz="1100" dirty="0" smtClean="0">
                <a:solidFill>
                  <a:srgbClr val="0070C0"/>
                </a:solidFill>
              </a:rPr>
              <a:t>所要時間</a:t>
            </a:r>
            <a:r>
              <a:rPr lang="ja-JP" altLang="en-US" sz="700" dirty="0" smtClean="0">
                <a:solidFill>
                  <a:srgbClr val="0070C0"/>
                </a:solidFill>
              </a:rPr>
              <a:t>（しょようじかん）</a:t>
            </a:r>
            <a:r>
              <a:rPr lang="ja-JP" altLang="en-US" sz="1100" dirty="0" smtClean="0">
                <a:solidFill>
                  <a:srgbClr val="0070C0"/>
                </a:solidFill>
              </a:rPr>
              <a:t>に更新</a:t>
            </a:r>
            <a:r>
              <a:rPr lang="ja-JP" altLang="en-US" sz="700" dirty="0" smtClean="0">
                <a:solidFill>
                  <a:srgbClr val="0070C0"/>
                </a:solidFill>
              </a:rPr>
              <a:t>（こうしんん）</a:t>
            </a:r>
            <a:r>
              <a:rPr lang="ja-JP" altLang="en-US" sz="1100" dirty="0" smtClean="0">
                <a:solidFill>
                  <a:srgbClr val="0070C0"/>
                </a:solidFill>
              </a:rPr>
              <a:t>されていきます。必</a:t>
            </a:r>
            <a:r>
              <a:rPr lang="ja-JP" altLang="en-US" sz="700" dirty="0" smtClean="0">
                <a:solidFill>
                  <a:srgbClr val="0070C0"/>
                </a:solidFill>
              </a:rPr>
              <a:t>（かなら）</a:t>
            </a:r>
            <a:r>
              <a:rPr lang="ja-JP" altLang="en-US" sz="1100" dirty="0" err="1" smtClean="0">
                <a:solidFill>
                  <a:srgbClr val="0070C0"/>
                </a:solidFill>
              </a:rPr>
              <a:t>ず</a:t>
            </a:r>
            <a:r>
              <a:rPr lang="ja-JP" altLang="en-US" sz="1100" dirty="0" smtClean="0">
                <a:solidFill>
                  <a:srgbClr val="0070C0"/>
                </a:solidFill>
              </a:rPr>
              <a:t>メモをしておきましょう。</a:t>
            </a:r>
            <a:endParaRPr lang="en-US" altLang="ja-JP" sz="1100" dirty="0">
              <a:solidFill>
                <a:srgbClr val="0070C0"/>
              </a:solidFill>
            </a:endParaRPr>
          </a:p>
        </p:txBody>
      </p:sp>
      <p:pic>
        <p:nvPicPr>
          <p:cNvPr id="10" name="図 9"/>
          <p:cNvPicPr>
            <a:picLocks noChangeAspect="1"/>
          </p:cNvPicPr>
          <p:nvPr/>
        </p:nvPicPr>
        <p:blipFill>
          <a:blip r:embed="rId2"/>
          <a:stretch>
            <a:fillRect/>
          </a:stretch>
        </p:blipFill>
        <p:spPr>
          <a:xfrm>
            <a:off x="301382" y="2351741"/>
            <a:ext cx="2081028" cy="743581"/>
          </a:xfrm>
          <a:prstGeom prst="rect">
            <a:avLst/>
          </a:prstGeom>
          <a:ln>
            <a:solidFill>
              <a:schemeClr val="bg1">
                <a:lumMod val="50000"/>
              </a:schemeClr>
            </a:solidFill>
          </a:ln>
        </p:spPr>
      </p:pic>
      <p:pic>
        <p:nvPicPr>
          <p:cNvPr id="8" name="図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99843" y="5438871"/>
            <a:ext cx="977695" cy="977695"/>
          </a:xfrm>
          <a:prstGeom prst="rect">
            <a:avLst/>
          </a:prstGeom>
        </p:spPr>
      </p:pic>
      <p:sp>
        <p:nvSpPr>
          <p:cNvPr id="24" name="角丸四角形吹き出し 23"/>
          <p:cNvSpPr/>
          <p:nvPr/>
        </p:nvSpPr>
        <p:spPr>
          <a:xfrm>
            <a:off x="4540811" y="5501279"/>
            <a:ext cx="1081349" cy="602584"/>
          </a:xfrm>
          <a:prstGeom prst="wedgeRoundRectCallout">
            <a:avLst>
              <a:gd name="adj1" fmla="val 59057"/>
              <a:gd name="adj2" fmla="val 3545"/>
              <a:gd name="adj3" fmla="val 16667"/>
            </a:avLst>
          </a:prstGeom>
          <a:no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3" name="表 12"/>
          <p:cNvGraphicFramePr>
            <a:graphicFrameLocks noGrp="1"/>
          </p:cNvGraphicFramePr>
          <p:nvPr>
            <p:extLst>
              <p:ext uri="{D42A27DB-BD31-4B8C-83A1-F6EECF244321}">
                <p14:modId xmlns:p14="http://schemas.microsoft.com/office/powerpoint/2010/main" val="798655268"/>
              </p:ext>
            </p:extLst>
          </p:nvPr>
        </p:nvGraphicFramePr>
        <p:xfrm>
          <a:off x="350204" y="699013"/>
          <a:ext cx="5307646" cy="867117"/>
        </p:xfrm>
        <a:graphic>
          <a:graphicData uri="http://schemas.openxmlformats.org/drawingml/2006/table">
            <a:tbl>
              <a:tblPr firstRow="1" bandRow="1">
                <a:tableStyleId>{5940675A-B579-460E-94D1-54222C63F5DA}</a:tableStyleId>
              </a:tblPr>
              <a:tblGrid>
                <a:gridCol w="910310">
                  <a:extLst>
                    <a:ext uri="{9D8B030D-6E8A-4147-A177-3AD203B41FA5}">
                      <a16:colId xmlns:a16="http://schemas.microsoft.com/office/drawing/2014/main" val="20000"/>
                    </a:ext>
                  </a:extLst>
                </a:gridCol>
                <a:gridCol w="1666836">
                  <a:extLst>
                    <a:ext uri="{9D8B030D-6E8A-4147-A177-3AD203B41FA5}">
                      <a16:colId xmlns:a16="http://schemas.microsoft.com/office/drawing/2014/main" val="20001"/>
                    </a:ext>
                  </a:extLst>
                </a:gridCol>
                <a:gridCol w="2730500">
                  <a:extLst>
                    <a:ext uri="{9D8B030D-6E8A-4147-A177-3AD203B41FA5}">
                      <a16:colId xmlns:a16="http://schemas.microsoft.com/office/drawing/2014/main" val="20002"/>
                    </a:ext>
                  </a:extLst>
                </a:gridCol>
              </a:tblGrid>
              <a:tr h="289039">
                <a:tc>
                  <a:txBody>
                    <a:bodyPr/>
                    <a:lstStyle/>
                    <a:p>
                      <a:pPr algn="ctr"/>
                      <a:r>
                        <a:rPr kumimoji="1" lang="ja-JP" altLang="en-US" sz="1100" dirty="0" smtClean="0"/>
                        <a:t>ＵＲＬ</a:t>
                      </a:r>
                      <a:endParaRPr kumimoji="1" lang="ja-JP" altLang="en-US" sz="1100" dirty="0"/>
                    </a:p>
                  </a:txBody>
                  <a:tcPr anchor="ctr">
                    <a:lnR w="12700" cap="flat" cmpd="sng" algn="ctr">
                      <a:solidFill>
                        <a:schemeClr val="tx1"/>
                      </a:solidFill>
                      <a:prstDash val="solid"/>
                      <a:round/>
                      <a:headEnd type="none" w="med" len="med"/>
                      <a:tailEnd type="none" w="med" len="med"/>
                    </a:lnR>
                    <a:solidFill>
                      <a:schemeClr val="bg1">
                        <a:lumMod val="95000"/>
                      </a:schemeClr>
                    </a:solidFill>
                  </a:tcPr>
                </a:tc>
                <a:tc gridSpan="2">
                  <a:txBody>
                    <a:bodyPr/>
                    <a:lstStyle/>
                    <a:p>
                      <a:r>
                        <a:rPr kumimoji="1" lang="en-US" altLang="ja-JP" sz="1100" dirty="0" smtClean="0">
                          <a:latin typeface="+mj-ea"/>
                          <a:ea typeface="+mj-ea"/>
                          <a:hlinkClick r:id="rId4"/>
                        </a:rPr>
                        <a:t>https://juku02.atr-lt.jp/login/group/HomeSchooling</a:t>
                      </a:r>
                      <a:endParaRPr kumimoji="1" lang="en-US" altLang="ja-JP" sz="1100" dirty="0" smtClean="0">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000"/>
                  </a:ext>
                </a:extLst>
              </a:tr>
              <a:tr h="289039">
                <a:tc>
                  <a:txBody>
                    <a:bodyPr/>
                    <a:lstStyle/>
                    <a:p>
                      <a:pPr algn="ctr"/>
                      <a:r>
                        <a:rPr kumimoji="1" lang="ja-JP" altLang="en-US" sz="1100" dirty="0" smtClean="0"/>
                        <a:t>ＩＤ</a:t>
                      </a:r>
                      <a:endParaRPr kumimoji="1" lang="ja-JP" altLang="en-US" sz="1100" dirty="0"/>
                    </a:p>
                  </a:txBody>
                  <a:tcPr anchor="ctr">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endParaRPr kumimoji="1" lang="en-US" altLang="ja-JP" sz="1200" u="none" dirty="0" smtClean="0">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50000"/>
                        </a:lnSpc>
                      </a:pPr>
                      <a:r>
                        <a:rPr kumimoji="1" lang="ja-JP" altLang="en-US" sz="1100" dirty="0" smtClean="0">
                          <a:latin typeface="BIZ UDPゴシック" panose="020B0400000000000000" pitchFamily="50" charset="-128"/>
                          <a:ea typeface="BIZ UDPゴシック" panose="020B0400000000000000" pitchFamily="50" charset="-128"/>
                        </a:rPr>
                        <a:t>学校</a:t>
                      </a:r>
                      <a:r>
                        <a:rPr kumimoji="1" lang="ja-JP" altLang="en-US" sz="900" dirty="0" smtClean="0">
                          <a:latin typeface="BIZ UDPゴシック" panose="020B0400000000000000" pitchFamily="50" charset="-128"/>
                          <a:ea typeface="BIZ UDPゴシック" panose="020B0400000000000000" pitchFamily="50" charset="-128"/>
                        </a:rPr>
                        <a:t>（がっこう）</a:t>
                      </a:r>
                      <a:r>
                        <a:rPr kumimoji="1" lang="ja-JP" altLang="en-US" sz="1100" dirty="0" smtClean="0">
                          <a:latin typeface="BIZ UDPゴシック" panose="020B0400000000000000" pitchFamily="50" charset="-128"/>
                          <a:ea typeface="BIZ UDPゴシック" panose="020B0400000000000000" pitchFamily="50" charset="-128"/>
                        </a:rPr>
                        <a:t>から案内</a:t>
                      </a:r>
                      <a:r>
                        <a:rPr kumimoji="1" lang="ja-JP" altLang="en-US" sz="900" dirty="0" smtClean="0">
                          <a:latin typeface="BIZ UDPゴシック" panose="020B0400000000000000" pitchFamily="50" charset="-128"/>
                          <a:ea typeface="BIZ UDPゴシック" panose="020B0400000000000000" pitchFamily="50" charset="-128"/>
                        </a:rPr>
                        <a:t>（あんない）</a:t>
                      </a:r>
                      <a:r>
                        <a:rPr kumimoji="1" lang="ja-JP" altLang="en-US" sz="1100" dirty="0" smtClean="0">
                          <a:latin typeface="BIZ UDPゴシック" panose="020B0400000000000000" pitchFamily="50" charset="-128"/>
                          <a:ea typeface="BIZ UDPゴシック" panose="020B0400000000000000" pitchFamily="50" charset="-128"/>
                        </a:rPr>
                        <a:t>された</a:t>
                      </a:r>
                      <a:r>
                        <a:rPr kumimoji="1" lang="en-US" altLang="ja-JP" sz="1100" dirty="0" smtClean="0">
                          <a:latin typeface="BIZ UDPゴシック" panose="020B0400000000000000" pitchFamily="50" charset="-128"/>
                          <a:ea typeface="BIZ UDPゴシック" panose="020B0400000000000000" pitchFamily="50" charset="-128"/>
                        </a:rPr>
                        <a:t>ID</a:t>
                      </a:r>
                      <a:r>
                        <a:rPr kumimoji="1" lang="ja-JP" altLang="en-US" sz="1100" dirty="0" smtClean="0">
                          <a:latin typeface="BIZ UDPゴシック" panose="020B0400000000000000" pitchFamily="50" charset="-128"/>
                          <a:ea typeface="BIZ UDPゴシック" panose="020B0400000000000000" pitchFamily="50" charset="-128"/>
                        </a:rPr>
                        <a:t>とパスワードを書</a:t>
                      </a:r>
                      <a:r>
                        <a:rPr kumimoji="1" lang="ja-JP" altLang="en-US" sz="900" dirty="0" smtClean="0">
                          <a:latin typeface="BIZ UDPゴシック" panose="020B0400000000000000" pitchFamily="50" charset="-128"/>
                          <a:ea typeface="BIZ UDPゴシック" panose="020B0400000000000000" pitchFamily="50" charset="-128"/>
                        </a:rPr>
                        <a:t>（か）</a:t>
                      </a:r>
                      <a:r>
                        <a:rPr kumimoji="1" lang="ja-JP" altLang="en-US" sz="1100" dirty="0" smtClean="0">
                          <a:latin typeface="BIZ UDPゴシック" panose="020B0400000000000000" pitchFamily="50" charset="-128"/>
                          <a:ea typeface="BIZ UDPゴシック" panose="020B0400000000000000" pitchFamily="50" charset="-128"/>
                        </a:rPr>
                        <a:t>いておきましょう。</a:t>
                      </a:r>
                      <a:endParaRPr kumimoji="1" lang="ja-JP" altLang="en-US" sz="1100" dirty="0">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1"/>
                  </a:ext>
                </a:extLst>
              </a:tr>
              <a:tr h="289039">
                <a:tc>
                  <a:txBody>
                    <a:bodyPr/>
                    <a:lstStyle/>
                    <a:p>
                      <a:pPr algn="ctr"/>
                      <a:r>
                        <a:rPr kumimoji="1" lang="ja-JP" altLang="en-US" sz="1100" dirty="0" smtClean="0">
                          <a:latin typeface="BIZ UDPゴシック" panose="020B0400000000000000" pitchFamily="50" charset="-128"/>
                          <a:ea typeface="BIZ UDPゴシック" panose="020B0400000000000000" pitchFamily="50" charset="-128"/>
                        </a:rPr>
                        <a:t>パスワード</a:t>
                      </a:r>
                      <a:endParaRPr kumimoji="1" lang="ja-JP" altLang="en-US" sz="1100" dirty="0">
                        <a:latin typeface="BIZ UDPゴシック" panose="020B0400000000000000" pitchFamily="50" charset="-128"/>
                        <a:ea typeface="BIZ UDPゴシック" panose="020B0400000000000000" pitchFamily="50" charset="-128"/>
                      </a:endParaRPr>
                    </a:p>
                  </a:txBody>
                  <a:tcPr anchor="ctr">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200" dirty="0" smtClean="0">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a:endParaRPr kumimoji="1" lang="ja-JP" altLang="en-US" sz="1100" dirty="0">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21" name="正方形/長方形 20"/>
          <p:cNvSpPr/>
          <p:nvPr/>
        </p:nvSpPr>
        <p:spPr>
          <a:xfrm>
            <a:off x="837965" y="2780956"/>
            <a:ext cx="564281" cy="23506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702701" y="3908564"/>
            <a:ext cx="971985" cy="971985"/>
          </a:xfrm>
          <a:prstGeom prst="rect">
            <a:avLst/>
          </a:prstGeom>
        </p:spPr>
      </p:pic>
      <p:pic>
        <p:nvPicPr>
          <p:cNvPr id="3" name="図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699847" y="903973"/>
            <a:ext cx="971984" cy="971984"/>
          </a:xfrm>
          <a:prstGeom prst="rect">
            <a:avLst/>
          </a:prstGeom>
        </p:spPr>
      </p:pic>
      <p:sp>
        <p:nvSpPr>
          <p:cNvPr id="5" name="右矢印 4"/>
          <p:cNvSpPr/>
          <p:nvPr/>
        </p:nvSpPr>
        <p:spPr>
          <a:xfrm>
            <a:off x="2424786" y="2567340"/>
            <a:ext cx="346500" cy="291855"/>
          </a:xfrm>
          <a:prstGeom prst="rightArrow">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角丸四角形 28"/>
          <p:cNvSpPr/>
          <p:nvPr/>
        </p:nvSpPr>
        <p:spPr>
          <a:xfrm>
            <a:off x="5720080" y="3687167"/>
            <a:ext cx="908142" cy="233693"/>
          </a:xfrm>
          <a:prstGeom prst="roundRect">
            <a:avLst>
              <a:gd name="adj" fmla="val 37011"/>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smtClean="0"/>
              <a:t>動画</a:t>
            </a:r>
            <a:r>
              <a:rPr lang="ja-JP" altLang="en-US" sz="900" b="1" dirty="0"/>
              <a:t>で詳しく</a:t>
            </a:r>
          </a:p>
        </p:txBody>
      </p:sp>
      <p:sp>
        <p:nvSpPr>
          <p:cNvPr id="38" name="右矢印 37"/>
          <p:cNvSpPr/>
          <p:nvPr/>
        </p:nvSpPr>
        <p:spPr>
          <a:xfrm>
            <a:off x="1971474" y="5730203"/>
            <a:ext cx="346500" cy="291855"/>
          </a:xfrm>
          <a:prstGeom prst="rightArrow">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右矢印 41"/>
          <p:cNvSpPr/>
          <p:nvPr/>
        </p:nvSpPr>
        <p:spPr>
          <a:xfrm>
            <a:off x="2568534" y="4296337"/>
            <a:ext cx="346500" cy="291855"/>
          </a:xfrm>
          <a:prstGeom prst="rightArrow">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角丸四角形 43"/>
          <p:cNvSpPr/>
          <p:nvPr/>
        </p:nvSpPr>
        <p:spPr>
          <a:xfrm>
            <a:off x="5717226" y="692993"/>
            <a:ext cx="908142" cy="233693"/>
          </a:xfrm>
          <a:prstGeom prst="roundRect">
            <a:avLst>
              <a:gd name="adj" fmla="val 37011"/>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smtClean="0"/>
              <a:t>動画で詳しく</a:t>
            </a:r>
            <a:endParaRPr lang="ja-JP" altLang="en-US" sz="900" b="1" dirty="0"/>
          </a:p>
        </p:txBody>
      </p:sp>
      <p:sp>
        <p:nvSpPr>
          <p:cNvPr id="45" name="角丸四角形 44"/>
          <p:cNvSpPr/>
          <p:nvPr/>
        </p:nvSpPr>
        <p:spPr>
          <a:xfrm>
            <a:off x="5720077" y="5232308"/>
            <a:ext cx="908142" cy="233693"/>
          </a:xfrm>
          <a:prstGeom prst="roundRect">
            <a:avLst>
              <a:gd name="adj" fmla="val 37011"/>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a:t>動画で詳しく</a:t>
            </a:r>
          </a:p>
        </p:txBody>
      </p:sp>
      <p:pic>
        <p:nvPicPr>
          <p:cNvPr id="17" name="図 16"/>
          <p:cNvPicPr>
            <a:picLocks noChangeAspect="1"/>
          </p:cNvPicPr>
          <p:nvPr/>
        </p:nvPicPr>
        <p:blipFill>
          <a:blip r:embed="rId7"/>
          <a:stretch>
            <a:fillRect/>
          </a:stretch>
        </p:blipFill>
        <p:spPr>
          <a:xfrm>
            <a:off x="2973107" y="4277216"/>
            <a:ext cx="2485427" cy="770132"/>
          </a:xfrm>
          <a:prstGeom prst="rect">
            <a:avLst/>
          </a:prstGeom>
          <a:ln>
            <a:solidFill>
              <a:schemeClr val="bg1">
                <a:lumMod val="50000"/>
              </a:schemeClr>
            </a:solidFill>
          </a:ln>
        </p:spPr>
      </p:pic>
      <p:sp>
        <p:nvSpPr>
          <p:cNvPr id="47" name="右矢印 46"/>
          <p:cNvSpPr/>
          <p:nvPr/>
        </p:nvSpPr>
        <p:spPr>
          <a:xfrm>
            <a:off x="4540816" y="2576050"/>
            <a:ext cx="346500" cy="291855"/>
          </a:xfrm>
          <a:prstGeom prst="rightArrow">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右矢印 48"/>
          <p:cNvSpPr/>
          <p:nvPr/>
        </p:nvSpPr>
        <p:spPr>
          <a:xfrm>
            <a:off x="4384887" y="7712080"/>
            <a:ext cx="346500" cy="291855"/>
          </a:xfrm>
          <a:prstGeom prst="rightArrow">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4866238" y="7392676"/>
            <a:ext cx="1852977" cy="830997"/>
          </a:xfrm>
          <a:prstGeom prst="rect">
            <a:avLst/>
          </a:prstGeom>
          <a:noFill/>
        </p:spPr>
        <p:txBody>
          <a:bodyPr wrap="square" rtlCol="0">
            <a:spAutoFit/>
          </a:bodyPr>
          <a:lstStyle/>
          <a:p>
            <a:r>
              <a:rPr kumimoji="1" lang="ja-JP" altLang="en-US" sz="1200" dirty="0" smtClean="0"/>
              <a:t>スコアと所要時間</a:t>
            </a:r>
            <a:r>
              <a:rPr kumimoji="1" lang="ja-JP" altLang="en-US" sz="700" dirty="0" smtClean="0"/>
              <a:t>（しょようじかん）</a:t>
            </a:r>
            <a:r>
              <a:rPr kumimoji="1" lang="ja-JP" altLang="en-US" sz="1200" dirty="0" smtClean="0"/>
              <a:t>を自習</a:t>
            </a:r>
            <a:r>
              <a:rPr kumimoji="1" lang="ja-JP" altLang="en-US" sz="700" dirty="0" smtClean="0"/>
              <a:t>（じしゅう）</a:t>
            </a:r>
            <a:r>
              <a:rPr kumimoji="1" lang="ja-JP" altLang="en-US" sz="1200" dirty="0" smtClean="0"/>
              <a:t>ノートや記録用</a:t>
            </a:r>
            <a:r>
              <a:rPr kumimoji="1" lang="ja-JP" altLang="en-US" sz="700" dirty="0" smtClean="0"/>
              <a:t>（きろくよう）</a:t>
            </a:r>
            <a:r>
              <a:rPr kumimoji="1" lang="ja-JP" altLang="en-US" sz="1200" dirty="0" smtClean="0"/>
              <a:t>シートに記入</a:t>
            </a:r>
            <a:r>
              <a:rPr kumimoji="1" lang="ja-JP" altLang="en-US" sz="700" dirty="0" smtClean="0"/>
              <a:t>（きにゅう）</a:t>
            </a:r>
            <a:r>
              <a:rPr kumimoji="1" lang="ja-JP" altLang="en-US" sz="1200" dirty="0" smtClean="0"/>
              <a:t>しましょう。</a:t>
            </a:r>
            <a:endParaRPr kumimoji="1" lang="ja-JP" altLang="en-US" sz="1200" dirty="0"/>
          </a:p>
        </p:txBody>
      </p:sp>
      <p:sp>
        <p:nvSpPr>
          <p:cNvPr id="50" name="テキスト ボックス 49"/>
          <p:cNvSpPr txBox="1"/>
          <p:nvPr/>
        </p:nvSpPr>
        <p:spPr>
          <a:xfrm>
            <a:off x="2907104" y="3838004"/>
            <a:ext cx="2519673" cy="430887"/>
          </a:xfrm>
          <a:prstGeom prst="rect">
            <a:avLst/>
          </a:prstGeom>
          <a:noFill/>
        </p:spPr>
        <p:txBody>
          <a:bodyPr wrap="square" rtlCol="0">
            <a:spAutoFit/>
          </a:bodyPr>
          <a:lstStyle/>
          <a:p>
            <a:r>
              <a:rPr lang="ja-JP" altLang="en-US" sz="1050" dirty="0" smtClean="0"/>
              <a:t>音声を再生・録音をしながら、パソコンの機能を使って音量を</a:t>
            </a:r>
            <a:r>
              <a:rPr kumimoji="1" lang="ja-JP" altLang="en-US" sz="1050" dirty="0" smtClean="0"/>
              <a:t>調整します。</a:t>
            </a:r>
            <a:endParaRPr kumimoji="1" lang="ja-JP" altLang="en-US" sz="1050" dirty="0"/>
          </a:p>
        </p:txBody>
      </p:sp>
      <p:sp>
        <p:nvSpPr>
          <p:cNvPr id="51" name="テキスト ボックス 50"/>
          <p:cNvSpPr txBox="1"/>
          <p:nvPr/>
        </p:nvSpPr>
        <p:spPr>
          <a:xfrm>
            <a:off x="4540812" y="5526781"/>
            <a:ext cx="1159031" cy="577081"/>
          </a:xfrm>
          <a:prstGeom prst="rect">
            <a:avLst/>
          </a:prstGeom>
          <a:noFill/>
        </p:spPr>
        <p:txBody>
          <a:bodyPr wrap="square" rtlCol="0">
            <a:spAutoFit/>
          </a:bodyPr>
          <a:lstStyle/>
          <a:p>
            <a:r>
              <a:rPr lang="ja-JP" altLang="en-US" sz="1050" dirty="0" smtClean="0"/>
              <a:t>動画では、</a:t>
            </a:r>
            <a:endParaRPr lang="en-US" altLang="ja-JP" sz="1050" dirty="0" smtClean="0"/>
          </a:p>
          <a:p>
            <a:r>
              <a:rPr kumimoji="1" lang="ja-JP" altLang="en-US" sz="1050" dirty="0" smtClean="0"/>
              <a:t>発音練習課題を</a:t>
            </a:r>
            <a:endParaRPr kumimoji="1" lang="en-US" altLang="ja-JP" sz="1050" dirty="0" smtClean="0"/>
          </a:p>
          <a:p>
            <a:r>
              <a:rPr lang="ja-JP" altLang="en-US" sz="1050" dirty="0" smtClean="0"/>
              <a:t>紹介しています</a:t>
            </a:r>
            <a:endParaRPr lang="en-US" altLang="ja-JP" sz="1050" dirty="0" smtClean="0"/>
          </a:p>
        </p:txBody>
      </p:sp>
      <p:sp>
        <p:nvSpPr>
          <p:cNvPr id="52" name="角丸四角形 51"/>
          <p:cNvSpPr/>
          <p:nvPr/>
        </p:nvSpPr>
        <p:spPr>
          <a:xfrm>
            <a:off x="4849007" y="7041794"/>
            <a:ext cx="1852977" cy="1304296"/>
          </a:xfrm>
          <a:prstGeom prst="roundRect">
            <a:avLst>
              <a:gd name="adj" fmla="val 3861"/>
            </a:avLst>
          </a:prstGeom>
          <a:no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1" name="グループ化 30"/>
          <p:cNvGrpSpPr/>
          <p:nvPr/>
        </p:nvGrpSpPr>
        <p:grpSpPr>
          <a:xfrm>
            <a:off x="1072864" y="9111015"/>
            <a:ext cx="2268227" cy="511444"/>
            <a:chOff x="781760" y="9231849"/>
            <a:chExt cx="2268227" cy="511444"/>
          </a:xfrm>
        </p:grpSpPr>
        <p:pic>
          <p:nvPicPr>
            <p:cNvPr id="53" name="図 52"/>
            <p:cNvPicPr>
              <a:picLocks noChangeAspect="1"/>
            </p:cNvPicPr>
            <p:nvPr/>
          </p:nvPicPr>
          <p:blipFill rotWithShape="1">
            <a:blip r:embed="rId8"/>
            <a:srcRect l="300" r="63873" b="54991"/>
            <a:stretch/>
          </p:blipFill>
          <p:spPr>
            <a:xfrm>
              <a:off x="781760" y="9231849"/>
              <a:ext cx="2268227" cy="504577"/>
            </a:xfrm>
            <a:prstGeom prst="rect">
              <a:avLst/>
            </a:prstGeom>
            <a:ln>
              <a:solidFill>
                <a:schemeClr val="bg1">
                  <a:lumMod val="50000"/>
                </a:schemeClr>
              </a:solidFill>
            </a:ln>
          </p:spPr>
        </p:pic>
        <p:sp>
          <p:nvSpPr>
            <p:cNvPr id="15" name="十字形 14"/>
            <p:cNvSpPr/>
            <p:nvPr/>
          </p:nvSpPr>
          <p:spPr>
            <a:xfrm rot="2774934">
              <a:off x="837422" y="9406971"/>
              <a:ext cx="336322" cy="336322"/>
            </a:xfrm>
            <a:prstGeom prst="plus">
              <a:avLst>
                <a:gd name="adj" fmla="val 47814"/>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6" name="角丸四角形 15"/>
          <p:cNvSpPr/>
          <p:nvPr/>
        </p:nvSpPr>
        <p:spPr>
          <a:xfrm>
            <a:off x="425942" y="8934993"/>
            <a:ext cx="577359" cy="850101"/>
          </a:xfrm>
          <a:prstGeom prst="roundRect">
            <a:avLst>
              <a:gd name="adj" fmla="val 9089"/>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2800" dirty="0">
                <a:solidFill>
                  <a:schemeClr val="bg1"/>
                </a:solidFill>
              </a:rPr>
              <a:t>　</a:t>
            </a:r>
            <a:r>
              <a:rPr kumimoji="1" lang="ja-JP" altLang="en-US" sz="1600" dirty="0" smtClean="0">
                <a:solidFill>
                  <a:schemeClr val="bg1"/>
                </a:solidFill>
              </a:rPr>
              <a:t>注意</a:t>
            </a:r>
            <a:endParaRPr kumimoji="1" lang="en-US" altLang="ja-JP" sz="1600" dirty="0" smtClean="0">
              <a:solidFill>
                <a:schemeClr val="bg1"/>
              </a:solidFill>
            </a:endParaRPr>
          </a:p>
        </p:txBody>
      </p:sp>
      <p:sp>
        <p:nvSpPr>
          <p:cNvPr id="25" name="二等辺三角形 24"/>
          <p:cNvSpPr/>
          <p:nvPr/>
        </p:nvSpPr>
        <p:spPr>
          <a:xfrm>
            <a:off x="556120" y="8953598"/>
            <a:ext cx="254677" cy="219549"/>
          </a:xfrm>
          <a:prstGeom prst="triangl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549438" y="8950523"/>
            <a:ext cx="268041" cy="276999"/>
          </a:xfrm>
          <a:prstGeom prst="rect">
            <a:avLst/>
          </a:prstGeom>
          <a:noFill/>
        </p:spPr>
        <p:txBody>
          <a:bodyPr wrap="square" rtlCol="0">
            <a:spAutoFit/>
          </a:bodyPr>
          <a:lstStyle/>
          <a:p>
            <a:pPr algn="ctr"/>
            <a:r>
              <a:rPr kumimoji="1" lang="en-US" altLang="ja-JP" sz="1200" dirty="0" smtClean="0">
                <a:solidFill>
                  <a:schemeClr val="bg1"/>
                </a:solidFill>
              </a:rPr>
              <a:t>!</a:t>
            </a:r>
            <a:endParaRPr kumimoji="1" lang="ja-JP" altLang="en-US" sz="1200" dirty="0">
              <a:solidFill>
                <a:schemeClr val="bg1"/>
              </a:solidFill>
            </a:endParaRPr>
          </a:p>
        </p:txBody>
      </p:sp>
      <p:sp>
        <p:nvSpPr>
          <p:cNvPr id="30" name="テキスト ボックス 29"/>
          <p:cNvSpPr txBox="1"/>
          <p:nvPr/>
        </p:nvSpPr>
        <p:spPr>
          <a:xfrm>
            <a:off x="3410654" y="9098433"/>
            <a:ext cx="3211878" cy="523220"/>
          </a:xfrm>
          <a:prstGeom prst="rect">
            <a:avLst/>
          </a:prstGeom>
          <a:noFill/>
        </p:spPr>
        <p:txBody>
          <a:bodyPr wrap="square" rtlCol="0">
            <a:spAutoFit/>
          </a:bodyPr>
          <a:lstStyle/>
          <a:p>
            <a:r>
              <a:rPr kumimoji="1" lang="ja-JP" altLang="en-US" sz="1400" dirty="0" smtClean="0"/>
              <a:t>ブラウザの戻</a:t>
            </a:r>
            <a:r>
              <a:rPr kumimoji="1" lang="ja-JP" altLang="en-US" sz="900" dirty="0" smtClean="0"/>
              <a:t>（もど）</a:t>
            </a:r>
            <a:r>
              <a:rPr kumimoji="1" lang="ja-JP" altLang="en-US" sz="1400" dirty="0" smtClean="0"/>
              <a:t>る・進</a:t>
            </a:r>
            <a:r>
              <a:rPr kumimoji="1" lang="ja-JP" altLang="en-US" sz="800" dirty="0" smtClean="0"/>
              <a:t>（すす）</a:t>
            </a:r>
            <a:r>
              <a:rPr kumimoji="1" lang="ja-JP" altLang="en-US" sz="1400" dirty="0" smtClean="0"/>
              <a:t>むボタンは使用</a:t>
            </a:r>
            <a:r>
              <a:rPr kumimoji="1" lang="ja-JP" altLang="en-US" sz="900" dirty="0" smtClean="0"/>
              <a:t>（しよう）</a:t>
            </a:r>
            <a:r>
              <a:rPr kumimoji="1" lang="ja-JP" altLang="en-US" sz="1400" dirty="0" smtClean="0"/>
              <a:t>しないでください。</a:t>
            </a:r>
            <a:endParaRPr kumimoji="1" lang="ja-JP" altLang="en-US" sz="1400" dirty="0"/>
          </a:p>
        </p:txBody>
      </p:sp>
      <p:sp>
        <p:nvSpPr>
          <p:cNvPr id="54" name="テキスト ボックス 53"/>
          <p:cNvSpPr txBox="1"/>
          <p:nvPr/>
        </p:nvSpPr>
        <p:spPr>
          <a:xfrm>
            <a:off x="-1" y="0"/>
            <a:ext cx="6858001" cy="369332"/>
          </a:xfrm>
          <a:prstGeom prst="rect">
            <a:avLst/>
          </a:prstGeom>
          <a:solidFill>
            <a:schemeClr val="tx1">
              <a:lumMod val="75000"/>
              <a:lumOff val="25000"/>
            </a:schemeClr>
          </a:solidFill>
        </p:spPr>
        <p:txBody>
          <a:bodyPr wrap="square" rtlCol="0">
            <a:spAutoFit/>
          </a:bodyPr>
          <a:lstStyle/>
          <a:p>
            <a:r>
              <a:rPr lang="ja-JP" altLang="en-US" dirty="0" smtClean="0">
                <a:solidFill>
                  <a:schemeClr val="bg1"/>
                </a:solidFill>
              </a:rPr>
              <a:t>別紙１　</a:t>
            </a:r>
            <a:r>
              <a:rPr kumimoji="1" lang="ja-JP" altLang="en-US" dirty="0" smtClean="0">
                <a:solidFill>
                  <a:schemeClr val="bg1"/>
                </a:solidFill>
              </a:rPr>
              <a:t>オンライン</a:t>
            </a:r>
            <a:r>
              <a:rPr kumimoji="1" lang="ja-JP" altLang="en-US" dirty="0" smtClean="0">
                <a:solidFill>
                  <a:schemeClr val="bg1"/>
                </a:solidFill>
              </a:rPr>
              <a:t>英語学習教材　利用手順</a:t>
            </a:r>
            <a:r>
              <a:rPr kumimoji="1" lang="ja-JP" altLang="en-US" sz="1000" dirty="0" smtClean="0">
                <a:solidFill>
                  <a:schemeClr val="bg1"/>
                </a:solidFill>
              </a:rPr>
              <a:t>（りようてじゅん）</a:t>
            </a:r>
            <a:endParaRPr lang="ja-JP" altLang="en-US" dirty="0">
              <a:solidFill>
                <a:schemeClr val="bg1"/>
              </a:solidFill>
            </a:endParaRPr>
          </a:p>
        </p:txBody>
      </p:sp>
      <p:sp>
        <p:nvSpPr>
          <p:cNvPr id="7" name="テキスト ボックス 6"/>
          <p:cNvSpPr txBox="1"/>
          <p:nvPr/>
        </p:nvSpPr>
        <p:spPr>
          <a:xfrm>
            <a:off x="6064250" y="61153"/>
            <a:ext cx="731324" cy="253916"/>
          </a:xfrm>
          <a:prstGeom prst="rect">
            <a:avLst/>
          </a:prstGeom>
          <a:solidFill>
            <a:schemeClr val="bg1"/>
          </a:solidFill>
          <a:ln>
            <a:solidFill>
              <a:schemeClr val="tx1"/>
            </a:solidFill>
          </a:ln>
        </p:spPr>
        <p:txBody>
          <a:bodyPr wrap="square" rtlCol="0">
            <a:spAutoFit/>
          </a:bodyPr>
          <a:lstStyle/>
          <a:p>
            <a:pPr algn="ctr"/>
            <a:r>
              <a:rPr kumimoji="1" lang="ja-JP" altLang="en-US" sz="1050" dirty="0" smtClean="0"/>
              <a:t>小学校</a:t>
            </a:r>
            <a:endParaRPr kumimoji="1" lang="en-US" altLang="ja-JP" sz="1050" dirty="0" smtClean="0"/>
          </a:p>
        </p:txBody>
      </p:sp>
      <p:pic>
        <p:nvPicPr>
          <p:cNvPr id="1026" name="Picture 2" descr="https://2.bp.blogspot.com/-FFQ5vJihLlQ/WCP3o-ejZ9I/AAAAAAAA_cc/d_2bxXJpqi4buPScUk6gmVdDBhPBFc8BwCLcB/s800/bunbougu_note.pn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310011" y="8063784"/>
            <a:ext cx="507012" cy="414356"/>
          </a:xfrm>
          <a:prstGeom prst="rect">
            <a:avLst/>
          </a:prstGeom>
          <a:noFill/>
          <a:extLst>
            <a:ext uri="{909E8E84-426E-40DD-AFC4-6F175D3DCCD1}">
              <a14:hiddenFill xmlns:a14="http://schemas.microsoft.com/office/drawing/2010/main">
                <a:solidFill>
                  <a:srgbClr val="FFFFFF"/>
                </a:solidFill>
              </a14:hiddenFill>
            </a:ext>
          </a:extLst>
        </p:spPr>
      </p:pic>
      <p:sp>
        <p:nvSpPr>
          <p:cNvPr id="59" name="角丸四角形 58"/>
          <p:cNvSpPr/>
          <p:nvPr/>
        </p:nvSpPr>
        <p:spPr>
          <a:xfrm>
            <a:off x="4873084" y="7049102"/>
            <a:ext cx="1842480" cy="320573"/>
          </a:xfrm>
          <a:prstGeom prst="roundRect">
            <a:avLst>
              <a:gd name="adj" fmla="val 13901"/>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t>重要！</a:t>
            </a:r>
            <a:endParaRPr lang="ja-JP" altLang="en-US" b="1" dirty="0"/>
          </a:p>
        </p:txBody>
      </p:sp>
      <p:pic>
        <p:nvPicPr>
          <p:cNvPr id="14" name="図 13"/>
          <p:cNvPicPr>
            <a:picLocks noChangeAspect="1"/>
          </p:cNvPicPr>
          <p:nvPr/>
        </p:nvPicPr>
        <p:blipFill rotWithShape="1">
          <a:blip r:embed="rId10"/>
          <a:srcRect b="22249"/>
          <a:stretch/>
        </p:blipFill>
        <p:spPr>
          <a:xfrm>
            <a:off x="2932662" y="2357870"/>
            <a:ext cx="1519911" cy="762134"/>
          </a:xfrm>
          <a:prstGeom prst="rect">
            <a:avLst/>
          </a:prstGeom>
          <a:ln>
            <a:solidFill>
              <a:schemeClr val="bg1">
                <a:lumMod val="50000"/>
              </a:schemeClr>
            </a:solidFill>
          </a:ln>
        </p:spPr>
      </p:pic>
      <p:sp>
        <p:nvSpPr>
          <p:cNvPr id="22" name="正方形/長方形 21"/>
          <p:cNvSpPr/>
          <p:nvPr/>
        </p:nvSpPr>
        <p:spPr>
          <a:xfrm>
            <a:off x="3087888" y="2536462"/>
            <a:ext cx="1364685" cy="38970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3" name="図 42"/>
          <p:cNvPicPr>
            <a:picLocks noChangeAspect="1"/>
          </p:cNvPicPr>
          <p:nvPr/>
        </p:nvPicPr>
        <p:blipFill rotWithShape="1">
          <a:blip r:embed="rId11"/>
          <a:srcRect r="44622"/>
          <a:stretch/>
        </p:blipFill>
        <p:spPr>
          <a:xfrm>
            <a:off x="4976612" y="2342251"/>
            <a:ext cx="1645920" cy="759451"/>
          </a:xfrm>
          <a:prstGeom prst="rect">
            <a:avLst/>
          </a:prstGeom>
          <a:ln>
            <a:solidFill>
              <a:schemeClr val="bg1">
                <a:lumMod val="50000"/>
              </a:schemeClr>
            </a:solidFill>
          </a:ln>
        </p:spPr>
      </p:pic>
      <p:sp>
        <p:nvSpPr>
          <p:cNvPr id="48" name="正方形/長方形 47"/>
          <p:cNvSpPr/>
          <p:nvPr/>
        </p:nvSpPr>
        <p:spPr>
          <a:xfrm>
            <a:off x="5039513" y="2536462"/>
            <a:ext cx="1615754" cy="46672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6" name="図 45"/>
          <p:cNvPicPr>
            <a:picLocks noChangeAspect="1"/>
          </p:cNvPicPr>
          <p:nvPr/>
        </p:nvPicPr>
        <p:blipFill>
          <a:blip r:embed="rId12"/>
          <a:stretch>
            <a:fillRect/>
          </a:stretch>
        </p:blipFill>
        <p:spPr>
          <a:xfrm>
            <a:off x="277256" y="3838004"/>
            <a:ext cx="2129280" cy="1070273"/>
          </a:xfrm>
          <a:prstGeom prst="rect">
            <a:avLst/>
          </a:prstGeom>
          <a:ln>
            <a:solidFill>
              <a:schemeClr val="bg1">
                <a:lumMod val="50000"/>
              </a:schemeClr>
            </a:solidFill>
          </a:ln>
        </p:spPr>
      </p:pic>
      <p:sp>
        <p:nvSpPr>
          <p:cNvPr id="27" name="正方形/長方形 26"/>
          <p:cNvSpPr/>
          <p:nvPr/>
        </p:nvSpPr>
        <p:spPr>
          <a:xfrm>
            <a:off x="1504922" y="3813356"/>
            <a:ext cx="610027" cy="23435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5" name="図 54"/>
          <p:cNvPicPr>
            <a:picLocks noChangeAspect="1"/>
          </p:cNvPicPr>
          <p:nvPr/>
        </p:nvPicPr>
        <p:blipFill>
          <a:blip r:embed="rId13"/>
          <a:stretch>
            <a:fillRect/>
          </a:stretch>
        </p:blipFill>
        <p:spPr>
          <a:xfrm>
            <a:off x="419531" y="5386525"/>
            <a:ext cx="1266845" cy="975707"/>
          </a:xfrm>
          <a:prstGeom prst="rect">
            <a:avLst/>
          </a:prstGeom>
          <a:ln>
            <a:solidFill>
              <a:schemeClr val="bg1">
                <a:lumMod val="50000"/>
              </a:schemeClr>
            </a:solidFill>
          </a:ln>
        </p:spPr>
      </p:pic>
      <p:sp>
        <p:nvSpPr>
          <p:cNvPr id="37" name="正方形/長方形 36"/>
          <p:cNvSpPr/>
          <p:nvPr/>
        </p:nvSpPr>
        <p:spPr>
          <a:xfrm>
            <a:off x="497214" y="5689499"/>
            <a:ext cx="1191683" cy="6604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3" name="グループ化 62"/>
          <p:cNvGrpSpPr/>
          <p:nvPr/>
        </p:nvGrpSpPr>
        <p:grpSpPr>
          <a:xfrm>
            <a:off x="2560330" y="5300473"/>
            <a:ext cx="1906025" cy="1046646"/>
            <a:chOff x="2529938" y="5412303"/>
            <a:chExt cx="1737329" cy="954011"/>
          </a:xfrm>
        </p:grpSpPr>
        <p:pic>
          <p:nvPicPr>
            <p:cNvPr id="56" name="図 55"/>
            <p:cNvPicPr>
              <a:picLocks noChangeAspect="1"/>
            </p:cNvPicPr>
            <p:nvPr/>
          </p:nvPicPr>
          <p:blipFill>
            <a:blip r:embed="rId14"/>
            <a:stretch>
              <a:fillRect/>
            </a:stretch>
          </p:blipFill>
          <p:spPr>
            <a:xfrm>
              <a:off x="2529938" y="5412303"/>
              <a:ext cx="1737329" cy="954011"/>
            </a:xfrm>
            <a:prstGeom prst="rect">
              <a:avLst/>
            </a:prstGeom>
            <a:ln>
              <a:solidFill>
                <a:schemeClr val="bg1">
                  <a:lumMod val="50000"/>
                </a:schemeClr>
              </a:solidFill>
            </a:ln>
          </p:spPr>
        </p:pic>
        <p:pic>
          <p:nvPicPr>
            <p:cNvPr id="58" name="図 57"/>
            <p:cNvPicPr>
              <a:picLocks noChangeAspect="1"/>
            </p:cNvPicPr>
            <p:nvPr/>
          </p:nvPicPr>
          <p:blipFill>
            <a:blip r:embed="rId15"/>
            <a:stretch>
              <a:fillRect/>
            </a:stretch>
          </p:blipFill>
          <p:spPr>
            <a:xfrm>
              <a:off x="2841032" y="5731604"/>
              <a:ext cx="196896" cy="346060"/>
            </a:xfrm>
            <a:prstGeom prst="rect">
              <a:avLst/>
            </a:prstGeom>
          </p:spPr>
        </p:pic>
        <p:grpSp>
          <p:nvGrpSpPr>
            <p:cNvPr id="61" name="グループ化 60"/>
            <p:cNvGrpSpPr/>
            <p:nvPr/>
          </p:nvGrpSpPr>
          <p:grpSpPr>
            <a:xfrm>
              <a:off x="3469774" y="5787338"/>
              <a:ext cx="623777" cy="386391"/>
              <a:chOff x="3477010" y="5775226"/>
              <a:chExt cx="623777" cy="386391"/>
            </a:xfrm>
          </p:grpSpPr>
          <p:pic>
            <p:nvPicPr>
              <p:cNvPr id="60" name="図 59"/>
              <p:cNvPicPr>
                <a:picLocks noChangeAspect="1"/>
              </p:cNvPicPr>
              <p:nvPr/>
            </p:nvPicPr>
            <p:blipFill rotWithShape="1">
              <a:blip r:embed="rId16"/>
              <a:srcRect r="58774"/>
              <a:stretch/>
            </p:blipFill>
            <p:spPr>
              <a:xfrm>
                <a:off x="3477010" y="5775226"/>
                <a:ext cx="317116" cy="386391"/>
              </a:xfrm>
              <a:prstGeom prst="rect">
                <a:avLst/>
              </a:prstGeom>
            </p:spPr>
          </p:pic>
          <p:pic>
            <p:nvPicPr>
              <p:cNvPr id="62" name="図 61"/>
              <p:cNvPicPr>
                <a:picLocks noChangeAspect="1"/>
              </p:cNvPicPr>
              <p:nvPr/>
            </p:nvPicPr>
            <p:blipFill rotWithShape="1">
              <a:blip r:embed="rId16"/>
              <a:srcRect l="57485"/>
              <a:stretch/>
            </p:blipFill>
            <p:spPr>
              <a:xfrm>
                <a:off x="3773751" y="5775226"/>
                <a:ext cx="327036" cy="386391"/>
              </a:xfrm>
              <a:prstGeom prst="rect">
                <a:avLst/>
              </a:prstGeom>
            </p:spPr>
          </p:pic>
        </p:grpSp>
      </p:grpSp>
      <p:pic>
        <p:nvPicPr>
          <p:cNvPr id="1025" name="図 1024"/>
          <p:cNvPicPr>
            <a:picLocks noChangeAspect="1"/>
          </p:cNvPicPr>
          <p:nvPr/>
        </p:nvPicPr>
        <p:blipFill rotWithShape="1">
          <a:blip r:embed="rId17"/>
          <a:srcRect b="21087"/>
          <a:stretch/>
        </p:blipFill>
        <p:spPr>
          <a:xfrm>
            <a:off x="440122" y="7369676"/>
            <a:ext cx="1935862" cy="997767"/>
          </a:xfrm>
          <a:prstGeom prst="rect">
            <a:avLst/>
          </a:prstGeom>
          <a:ln>
            <a:solidFill>
              <a:schemeClr val="bg1">
                <a:lumMod val="50000"/>
              </a:schemeClr>
            </a:solidFill>
          </a:ln>
        </p:spPr>
      </p:pic>
      <p:sp>
        <p:nvSpPr>
          <p:cNvPr id="41" name="正方形/長方形 40"/>
          <p:cNvSpPr/>
          <p:nvPr/>
        </p:nvSpPr>
        <p:spPr>
          <a:xfrm>
            <a:off x="1120106" y="7438266"/>
            <a:ext cx="412907" cy="21875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7" name="図 1026"/>
          <p:cNvPicPr>
            <a:picLocks noChangeAspect="1"/>
          </p:cNvPicPr>
          <p:nvPr/>
        </p:nvPicPr>
        <p:blipFill>
          <a:blip r:embed="rId18"/>
          <a:stretch>
            <a:fillRect/>
          </a:stretch>
        </p:blipFill>
        <p:spPr>
          <a:xfrm>
            <a:off x="2568534" y="7529962"/>
            <a:ext cx="1490449" cy="648951"/>
          </a:xfrm>
          <a:prstGeom prst="rect">
            <a:avLst/>
          </a:prstGeom>
          <a:ln>
            <a:solidFill>
              <a:schemeClr val="bg1">
                <a:lumMod val="50000"/>
              </a:schemeClr>
            </a:solidFill>
          </a:ln>
        </p:spPr>
      </p:pic>
      <p:sp>
        <p:nvSpPr>
          <p:cNvPr id="68" name="角丸四角形 67"/>
          <p:cNvSpPr/>
          <p:nvPr/>
        </p:nvSpPr>
        <p:spPr>
          <a:xfrm>
            <a:off x="411153" y="9181316"/>
            <a:ext cx="220505" cy="601407"/>
          </a:xfrm>
          <a:prstGeom prst="roundRect">
            <a:avLst>
              <a:gd name="adj" fmla="val 9089"/>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00" dirty="0" smtClean="0">
                <a:solidFill>
                  <a:schemeClr val="bg1"/>
                </a:solidFill>
              </a:rPr>
              <a:t>ちゅうい</a:t>
            </a:r>
            <a:endParaRPr kumimoji="1" lang="en-US" altLang="ja-JP" sz="1000" dirty="0" smtClean="0">
              <a:solidFill>
                <a:schemeClr val="bg1"/>
              </a:solidFill>
            </a:endParaRPr>
          </a:p>
        </p:txBody>
      </p:sp>
    </p:spTree>
    <p:extLst>
      <p:ext uri="{BB962C8B-B14F-4D97-AF65-F5344CB8AC3E}">
        <p14:creationId xmlns:p14="http://schemas.microsoft.com/office/powerpoint/2010/main" val="7576024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164019" y="388684"/>
            <a:ext cx="4553271" cy="584775"/>
          </a:xfrm>
          <a:prstGeom prst="rect">
            <a:avLst/>
          </a:prstGeom>
          <a:noFill/>
        </p:spPr>
        <p:txBody>
          <a:bodyPr wrap="square" rtlCol="0">
            <a:spAutoFit/>
          </a:bodyPr>
          <a:lstStyle/>
          <a:p>
            <a:pPr algn="ctr"/>
            <a:r>
              <a:rPr kumimoji="1" lang="ja-JP" altLang="en-US" sz="3200" dirty="0" smtClean="0"/>
              <a:t>自宅で英語学習をしよう</a:t>
            </a:r>
            <a:endParaRPr kumimoji="1" lang="ja-JP" altLang="en-US" sz="3200" dirty="0"/>
          </a:p>
        </p:txBody>
      </p:sp>
      <p:sp>
        <p:nvSpPr>
          <p:cNvPr id="6" name="テキスト ボックス 5"/>
          <p:cNvSpPr txBox="1"/>
          <p:nvPr/>
        </p:nvSpPr>
        <p:spPr>
          <a:xfrm>
            <a:off x="2522977" y="859192"/>
            <a:ext cx="4194313" cy="1338828"/>
          </a:xfrm>
          <a:prstGeom prst="rect">
            <a:avLst/>
          </a:prstGeom>
          <a:noFill/>
        </p:spPr>
        <p:txBody>
          <a:bodyPr wrap="square" rtlCol="0">
            <a:spAutoFit/>
          </a:bodyPr>
          <a:lstStyle/>
          <a:p>
            <a:pPr marL="285750" indent="-285750">
              <a:lnSpc>
                <a:spcPct val="150000"/>
              </a:lnSpc>
              <a:buFont typeface="Wingdings" panose="05000000000000000000" pitchFamily="2" charset="2"/>
              <a:buChar char="ü"/>
            </a:pPr>
            <a:r>
              <a:rPr kumimoji="1" lang="ja-JP" altLang="en-US" dirty="0" smtClean="0"/>
              <a:t>好きな時間に学習できる</a:t>
            </a:r>
            <a:endParaRPr lang="en-US" altLang="ja-JP" dirty="0"/>
          </a:p>
          <a:p>
            <a:pPr marL="285750" indent="-285750">
              <a:lnSpc>
                <a:spcPct val="150000"/>
              </a:lnSpc>
              <a:buFont typeface="Wingdings" panose="05000000000000000000" pitchFamily="2" charset="2"/>
              <a:buChar char="ü"/>
            </a:pPr>
            <a:r>
              <a:rPr kumimoji="1" lang="ja-JP" altLang="en-US" dirty="0" smtClean="0"/>
              <a:t>発音練習もできる</a:t>
            </a:r>
            <a:endParaRPr kumimoji="1" lang="en-US" altLang="ja-JP" dirty="0" smtClean="0"/>
          </a:p>
          <a:p>
            <a:pPr marL="285750" indent="-285750">
              <a:lnSpc>
                <a:spcPct val="150000"/>
              </a:lnSpc>
              <a:buFont typeface="Wingdings" panose="05000000000000000000" pitchFamily="2" charset="2"/>
              <a:buChar char="ü"/>
            </a:pPr>
            <a:r>
              <a:rPr kumimoji="1" lang="ja-JP" altLang="en-US" dirty="0" smtClean="0"/>
              <a:t>ゲームみたいに勉強できる</a:t>
            </a:r>
            <a:endParaRPr kumimoji="1" lang="en-US" altLang="ja-JP" dirty="0" smtClean="0"/>
          </a:p>
        </p:txBody>
      </p:sp>
      <p:graphicFrame>
        <p:nvGraphicFramePr>
          <p:cNvPr id="9" name="表 8"/>
          <p:cNvGraphicFramePr>
            <a:graphicFrameLocks noGrp="1"/>
          </p:cNvGraphicFramePr>
          <p:nvPr>
            <p:extLst>
              <p:ext uri="{D42A27DB-BD31-4B8C-83A1-F6EECF244321}">
                <p14:modId xmlns:p14="http://schemas.microsoft.com/office/powerpoint/2010/main" val="3257852227"/>
              </p:ext>
            </p:extLst>
          </p:nvPr>
        </p:nvGraphicFramePr>
        <p:xfrm>
          <a:off x="380537" y="4852697"/>
          <a:ext cx="6077873" cy="2115719"/>
        </p:xfrm>
        <a:graphic>
          <a:graphicData uri="http://schemas.openxmlformats.org/drawingml/2006/table">
            <a:tbl>
              <a:tblPr firstRow="1" firstCol="1" bandRow="1">
                <a:tableStyleId>{5940675A-B579-460E-94D1-54222C63F5DA}</a:tableStyleId>
              </a:tblPr>
              <a:tblGrid>
                <a:gridCol w="959168">
                  <a:extLst>
                    <a:ext uri="{9D8B030D-6E8A-4147-A177-3AD203B41FA5}">
                      <a16:colId xmlns:a16="http://schemas.microsoft.com/office/drawing/2014/main" val="20000"/>
                    </a:ext>
                  </a:extLst>
                </a:gridCol>
                <a:gridCol w="3338830">
                  <a:extLst>
                    <a:ext uri="{9D8B030D-6E8A-4147-A177-3AD203B41FA5}">
                      <a16:colId xmlns:a16="http://schemas.microsoft.com/office/drawing/2014/main" val="20001"/>
                    </a:ext>
                  </a:extLst>
                </a:gridCol>
                <a:gridCol w="808355">
                  <a:extLst>
                    <a:ext uri="{9D8B030D-6E8A-4147-A177-3AD203B41FA5}">
                      <a16:colId xmlns:a16="http://schemas.microsoft.com/office/drawing/2014/main" val="20002"/>
                    </a:ext>
                  </a:extLst>
                </a:gridCol>
                <a:gridCol w="971520">
                  <a:extLst>
                    <a:ext uri="{9D8B030D-6E8A-4147-A177-3AD203B41FA5}">
                      <a16:colId xmlns:a16="http://schemas.microsoft.com/office/drawing/2014/main" val="20003"/>
                    </a:ext>
                  </a:extLst>
                </a:gridCol>
              </a:tblGrid>
              <a:tr h="234137">
                <a:tc>
                  <a:txBody>
                    <a:bodyPr/>
                    <a:lstStyle/>
                    <a:p>
                      <a:pPr algn="ctr">
                        <a:spcAft>
                          <a:spcPts val="0"/>
                        </a:spcAft>
                      </a:pPr>
                      <a:r>
                        <a:rPr lang="ja-JP" altLang="en-US" sz="1200" kern="100" dirty="0" smtClean="0">
                          <a:solidFill>
                            <a:schemeClr val="bg1"/>
                          </a:solidFill>
                          <a:effectLst/>
                          <a:latin typeface="+mj-ea"/>
                          <a:ea typeface="+mj-ea"/>
                          <a:cs typeface="Times New Roman" panose="02020603050405020304" pitchFamily="18" charset="0"/>
                        </a:rPr>
                        <a:t>教材名</a:t>
                      </a:r>
                      <a:endParaRPr lang="ja-JP" sz="1200" kern="100" dirty="0">
                        <a:solidFill>
                          <a:schemeClr val="bg1"/>
                        </a:solidFill>
                        <a:effectLst/>
                        <a:latin typeface="+mj-ea"/>
                        <a:ea typeface="+mj-ea"/>
                        <a:cs typeface="Times New Roman" panose="02020603050405020304" pitchFamily="18" charset="0"/>
                      </a:endParaRPr>
                    </a:p>
                  </a:txBody>
                  <a:tcPr marL="62865" marR="62865" marT="0" marB="0" anchor="ctr">
                    <a:solidFill>
                      <a:schemeClr val="tx1">
                        <a:lumMod val="75000"/>
                        <a:lumOff val="25000"/>
                      </a:schemeClr>
                    </a:solidFill>
                  </a:tcPr>
                </a:tc>
                <a:tc>
                  <a:txBody>
                    <a:bodyPr/>
                    <a:lstStyle/>
                    <a:p>
                      <a:pPr algn="ctr">
                        <a:spcAft>
                          <a:spcPts val="0"/>
                        </a:spcAft>
                      </a:pPr>
                      <a:r>
                        <a:rPr lang="ja-JP" altLang="en-US" sz="1200" kern="100" dirty="0" smtClean="0">
                          <a:solidFill>
                            <a:schemeClr val="bg1"/>
                          </a:solidFill>
                          <a:effectLst/>
                          <a:latin typeface="+mj-ea"/>
                          <a:ea typeface="+mj-ea"/>
                          <a:cs typeface="Times New Roman" panose="02020603050405020304" pitchFamily="18" charset="0"/>
                        </a:rPr>
                        <a:t>学習内容</a:t>
                      </a:r>
                      <a:endParaRPr lang="ja-JP" sz="1200" kern="100" dirty="0">
                        <a:solidFill>
                          <a:schemeClr val="bg1"/>
                        </a:solidFill>
                        <a:effectLst/>
                        <a:latin typeface="+mj-ea"/>
                        <a:ea typeface="+mj-ea"/>
                        <a:cs typeface="Times New Roman" panose="02020603050405020304" pitchFamily="18" charset="0"/>
                      </a:endParaRPr>
                    </a:p>
                  </a:txBody>
                  <a:tcPr marL="62865" marR="62865" marT="0" marB="0" anchor="ctr">
                    <a:solidFill>
                      <a:schemeClr val="tx1">
                        <a:lumMod val="75000"/>
                        <a:lumOff val="25000"/>
                      </a:schemeClr>
                    </a:solidFill>
                  </a:tcPr>
                </a:tc>
                <a:tc>
                  <a:txBody>
                    <a:bodyPr/>
                    <a:lstStyle/>
                    <a:p>
                      <a:pPr algn="ctr">
                        <a:spcAft>
                          <a:spcPts val="0"/>
                        </a:spcAft>
                      </a:pPr>
                      <a:r>
                        <a:rPr lang="ja-JP" altLang="en-US" sz="1200" kern="100" dirty="0" smtClean="0">
                          <a:solidFill>
                            <a:schemeClr val="bg1"/>
                          </a:solidFill>
                          <a:effectLst/>
                          <a:latin typeface="+mj-ea"/>
                          <a:ea typeface="+mj-ea"/>
                          <a:cs typeface="Times New Roman" panose="02020603050405020304" pitchFamily="18" charset="0"/>
                        </a:rPr>
                        <a:t>単語数</a:t>
                      </a:r>
                      <a:endParaRPr lang="ja-JP" sz="1200" kern="100" dirty="0">
                        <a:solidFill>
                          <a:schemeClr val="bg1"/>
                        </a:solidFill>
                        <a:effectLst/>
                        <a:latin typeface="+mj-ea"/>
                        <a:ea typeface="+mj-ea"/>
                        <a:cs typeface="Times New Roman" panose="02020603050405020304" pitchFamily="18" charset="0"/>
                      </a:endParaRPr>
                    </a:p>
                  </a:txBody>
                  <a:tcPr marL="62865" marR="62865" marT="0" marB="0" anchor="ctr">
                    <a:solidFill>
                      <a:schemeClr val="tx1">
                        <a:lumMod val="75000"/>
                        <a:lumOff val="25000"/>
                      </a:schemeClr>
                    </a:solidFill>
                  </a:tcPr>
                </a:tc>
                <a:tc>
                  <a:txBody>
                    <a:bodyPr/>
                    <a:lstStyle/>
                    <a:p>
                      <a:pPr algn="ctr">
                        <a:spcAft>
                          <a:spcPts val="0"/>
                        </a:spcAft>
                      </a:pPr>
                      <a:r>
                        <a:rPr lang="ja-JP" sz="1200" kern="0" dirty="0">
                          <a:solidFill>
                            <a:schemeClr val="bg1"/>
                          </a:solidFill>
                          <a:effectLst/>
                        </a:rPr>
                        <a:t>学習</a:t>
                      </a:r>
                      <a:r>
                        <a:rPr lang="ja-JP" sz="1200" kern="0" dirty="0" smtClean="0">
                          <a:solidFill>
                            <a:schemeClr val="bg1"/>
                          </a:solidFill>
                          <a:effectLst/>
                        </a:rPr>
                        <a:t>時間</a:t>
                      </a:r>
                      <a:endParaRPr lang="ja-JP" sz="1200" kern="100" dirty="0">
                        <a:solidFill>
                          <a:schemeClr val="bg1"/>
                        </a:solidFill>
                        <a:effectLst/>
                      </a:endParaRPr>
                    </a:p>
                  </a:txBody>
                  <a:tcPr marL="62865" marR="62865" marT="0" marB="0" anchor="ctr">
                    <a:solidFill>
                      <a:schemeClr val="tx1">
                        <a:lumMod val="75000"/>
                        <a:lumOff val="25000"/>
                      </a:schemeClr>
                    </a:solidFill>
                  </a:tcPr>
                </a:tc>
                <a:extLst>
                  <a:ext uri="{0D108BD9-81ED-4DB2-BD59-A6C34878D82A}">
                    <a16:rowId xmlns:a16="http://schemas.microsoft.com/office/drawing/2014/main" val="10000"/>
                  </a:ext>
                </a:extLst>
              </a:tr>
              <a:tr h="313597">
                <a:tc>
                  <a:txBody>
                    <a:bodyPr/>
                    <a:lstStyle/>
                    <a:p>
                      <a:pPr algn="ctr">
                        <a:spcAft>
                          <a:spcPts val="0"/>
                        </a:spcAft>
                      </a:pPr>
                      <a:r>
                        <a:rPr lang="ja-JP" altLang="en-US" sz="1400" kern="100" dirty="0" smtClean="0">
                          <a:effectLst/>
                          <a:latin typeface="+mj-ea"/>
                          <a:ea typeface="+mj-ea"/>
                          <a:cs typeface="Times New Roman" panose="02020603050405020304" pitchFamily="18" charset="0"/>
                        </a:rPr>
                        <a:t>ジュニア１</a:t>
                      </a:r>
                      <a:endParaRPr lang="ja-JP" sz="1400" kern="100" dirty="0">
                        <a:effectLst/>
                        <a:latin typeface="+mj-ea"/>
                        <a:ea typeface="+mj-ea"/>
                        <a:cs typeface="Times New Roman" panose="02020603050405020304" pitchFamily="18" charset="0"/>
                      </a:endParaRPr>
                    </a:p>
                  </a:txBody>
                  <a:tcPr marL="62865" marR="62865" marT="0" marB="0" anchor="ctr">
                    <a:solidFill>
                      <a:schemeClr val="accent2">
                        <a:lumMod val="20000"/>
                        <a:lumOff val="80000"/>
                      </a:schemeClr>
                    </a:solidFill>
                  </a:tcPr>
                </a:tc>
                <a:tc rowSpan="4">
                  <a:txBody>
                    <a:bodyPr/>
                    <a:lstStyle/>
                    <a:p>
                      <a:pPr algn="l">
                        <a:spcAft>
                          <a:spcPts val="0"/>
                        </a:spcAft>
                      </a:pPr>
                      <a:r>
                        <a:rPr lang="ja-JP" altLang="ja-JP" sz="1200" kern="0" dirty="0" smtClean="0">
                          <a:effectLst/>
                        </a:rPr>
                        <a:t>英語の音やリズムの聞き取り</a:t>
                      </a:r>
                      <a:r>
                        <a:rPr lang="ja-JP" altLang="en-US" sz="1200" kern="0" dirty="0" smtClean="0">
                          <a:effectLst/>
                        </a:rPr>
                        <a:t>、発音、単語の学習</a:t>
                      </a:r>
                      <a:endParaRPr lang="ja-JP" sz="1200" kern="100" dirty="0">
                        <a:effectLst/>
                        <a:latin typeface="+mj-ea"/>
                        <a:ea typeface="+mj-ea"/>
                        <a:cs typeface="Times New Roman" panose="02020603050405020304" pitchFamily="18" charset="0"/>
                      </a:endParaRPr>
                    </a:p>
                  </a:txBody>
                  <a:tcPr marL="62865" marR="62865" marT="0" marB="0" anchor="ctr">
                    <a:solidFill>
                      <a:schemeClr val="bg1"/>
                    </a:solidFill>
                  </a:tcPr>
                </a:tc>
                <a:tc>
                  <a:txBody>
                    <a:bodyPr/>
                    <a:lstStyle/>
                    <a:p>
                      <a:pPr algn="l">
                        <a:spcAft>
                          <a:spcPts val="0"/>
                        </a:spcAft>
                      </a:pPr>
                      <a:r>
                        <a:rPr lang="ja-JP" altLang="en-US" sz="1200" kern="100" dirty="0" smtClean="0">
                          <a:effectLst/>
                          <a:latin typeface="+mj-ea"/>
                          <a:ea typeface="+mj-ea"/>
                          <a:cs typeface="Times New Roman" panose="02020603050405020304" pitchFamily="18" charset="0"/>
                        </a:rPr>
                        <a:t>約</a:t>
                      </a:r>
                      <a:r>
                        <a:rPr lang="en-US" altLang="ja-JP" sz="1200" kern="100" dirty="0" smtClean="0">
                          <a:effectLst/>
                          <a:latin typeface="+mj-ea"/>
                          <a:ea typeface="+mj-ea"/>
                          <a:cs typeface="Times New Roman" panose="02020603050405020304" pitchFamily="18" charset="0"/>
                        </a:rPr>
                        <a:t>100</a:t>
                      </a:r>
                      <a:r>
                        <a:rPr lang="ja-JP" altLang="en-US" sz="1200" kern="100" dirty="0" smtClean="0">
                          <a:effectLst/>
                          <a:latin typeface="+mj-ea"/>
                          <a:ea typeface="+mj-ea"/>
                          <a:cs typeface="Times New Roman" panose="02020603050405020304" pitchFamily="18" charset="0"/>
                        </a:rPr>
                        <a:t>語</a:t>
                      </a:r>
                      <a:endParaRPr lang="ja-JP" sz="1200" kern="100" dirty="0">
                        <a:effectLst/>
                        <a:latin typeface="+mj-ea"/>
                        <a:ea typeface="+mj-ea"/>
                        <a:cs typeface="Times New Roman" panose="02020603050405020304" pitchFamily="18" charset="0"/>
                      </a:endParaRPr>
                    </a:p>
                  </a:txBody>
                  <a:tcPr marL="62865" marR="62865" marT="0" marB="0" anchor="ctr">
                    <a:solidFill>
                      <a:schemeClr val="bg1"/>
                    </a:solidFill>
                  </a:tcPr>
                </a:tc>
                <a:tc>
                  <a:txBody>
                    <a:bodyPr/>
                    <a:lstStyle/>
                    <a:p>
                      <a:pPr algn="ctr">
                        <a:spcAft>
                          <a:spcPts val="0"/>
                        </a:spcAft>
                      </a:pPr>
                      <a:r>
                        <a:rPr lang="ja-JP" altLang="en-US" sz="1200" kern="0" dirty="0" smtClean="0">
                          <a:effectLst/>
                        </a:rPr>
                        <a:t>約５</a:t>
                      </a:r>
                      <a:r>
                        <a:rPr lang="ja-JP" sz="1200" kern="0" dirty="0" smtClean="0">
                          <a:effectLst/>
                        </a:rPr>
                        <a:t>時間</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solidFill>
                      <a:schemeClr val="bg1"/>
                    </a:solidFill>
                  </a:tcPr>
                </a:tc>
                <a:extLst>
                  <a:ext uri="{0D108BD9-81ED-4DB2-BD59-A6C34878D82A}">
                    <a16:rowId xmlns:a16="http://schemas.microsoft.com/office/drawing/2014/main" val="10001"/>
                  </a:ext>
                </a:extLst>
              </a:tr>
              <a:tr h="313597">
                <a:tc>
                  <a:txBody>
                    <a:bodyPr/>
                    <a:lstStyle/>
                    <a:p>
                      <a:pPr algn="ctr">
                        <a:spcAft>
                          <a:spcPts val="0"/>
                        </a:spcAft>
                      </a:pPr>
                      <a:r>
                        <a:rPr kumimoji="1" lang="ja-JP" altLang="en-US" sz="1400" kern="100" dirty="0" smtClean="0">
                          <a:solidFill>
                            <a:schemeClr val="tx1"/>
                          </a:solidFill>
                          <a:effectLst/>
                          <a:latin typeface="+mj-ea"/>
                          <a:ea typeface="+mn-ea"/>
                          <a:cs typeface="Times New Roman" panose="02020603050405020304" pitchFamily="18" charset="0"/>
                        </a:rPr>
                        <a:t>ジュニア２</a:t>
                      </a:r>
                      <a:endParaRPr kumimoji="1" lang="ja-JP" altLang="ja-JP" sz="1400" kern="100" dirty="0">
                        <a:solidFill>
                          <a:schemeClr val="tx1"/>
                        </a:solidFill>
                        <a:effectLst/>
                        <a:latin typeface="+mj-ea"/>
                        <a:ea typeface="+mn-ea"/>
                        <a:cs typeface="Times New Roman" panose="02020603050405020304" pitchFamily="18" charset="0"/>
                      </a:endParaRPr>
                    </a:p>
                  </a:txBody>
                  <a:tcPr marL="62865" marR="62865" marT="0" marB="0" anchor="ctr">
                    <a:solidFill>
                      <a:schemeClr val="accent2">
                        <a:lumMod val="20000"/>
                        <a:lumOff val="80000"/>
                      </a:schemeClr>
                    </a:solidFill>
                  </a:tcPr>
                </a:tc>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ja-JP" sz="1200" kern="100" dirty="0" smtClean="0">
                        <a:solidFill>
                          <a:schemeClr val="tx1"/>
                        </a:solidFill>
                        <a:effectLst/>
                        <a:latin typeface="+mj-ea"/>
                        <a:ea typeface="+mn-ea"/>
                        <a:cs typeface="Times New Roman" panose="02020603050405020304" pitchFamily="18" charset="0"/>
                      </a:endParaRPr>
                    </a:p>
                  </a:txBody>
                  <a:tcPr marL="62865" marR="62865" marT="0" marB="0" anchor="ctr">
                    <a:solidFill>
                      <a:schemeClr val="bg1"/>
                    </a:solidFill>
                  </a:tcPr>
                </a:tc>
                <a:tc>
                  <a:txBody>
                    <a:bodyPr/>
                    <a:lstStyle/>
                    <a:p>
                      <a:pPr algn="l">
                        <a:spcAft>
                          <a:spcPts val="0"/>
                        </a:spcAft>
                      </a:pPr>
                      <a:r>
                        <a:rPr lang="ja-JP" altLang="en-US" sz="1200" kern="100" dirty="0" smtClean="0">
                          <a:effectLst/>
                          <a:latin typeface="+mj-ea"/>
                          <a:ea typeface="+mj-ea"/>
                          <a:cs typeface="Times New Roman" panose="02020603050405020304" pitchFamily="18" charset="0"/>
                        </a:rPr>
                        <a:t>約２５０語</a:t>
                      </a:r>
                      <a:endParaRPr lang="ja-JP" altLang="ja-JP" sz="1200" kern="100" dirty="0">
                        <a:effectLst/>
                        <a:latin typeface="+mj-ea"/>
                        <a:ea typeface="+mj-ea"/>
                        <a:cs typeface="Times New Roman" panose="02020603050405020304" pitchFamily="18" charset="0"/>
                      </a:endParaRPr>
                    </a:p>
                  </a:txBody>
                  <a:tcPr marL="62865" marR="62865" marT="0" marB="0" anchor="ctr">
                    <a:solidFill>
                      <a:schemeClr val="bg1"/>
                    </a:solidFill>
                  </a:tcPr>
                </a:tc>
                <a:tc>
                  <a:txBody>
                    <a:bodyPr/>
                    <a:lstStyle/>
                    <a:p>
                      <a:pPr algn="ctr">
                        <a:spcAft>
                          <a:spcPts val="0"/>
                        </a:spcAft>
                      </a:pPr>
                      <a:r>
                        <a:rPr lang="ja-JP" altLang="en-US" sz="1200" kern="0" dirty="0" smtClean="0">
                          <a:effectLst/>
                        </a:rPr>
                        <a:t>約５</a:t>
                      </a:r>
                      <a:r>
                        <a:rPr lang="ja-JP" altLang="ja-JP" sz="1200" kern="0" dirty="0" smtClean="0">
                          <a:effectLst/>
                        </a:rPr>
                        <a:t>時間</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solidFill>
                      <a:schemeClr val="bg1"/>
                    </a:solidFill>
                  </a:tcPr>
                </a:tc>
                <a:extLst>
                  <a:ext uri="{0D108BD9-81ED-4DB2-BD59-A6C34878D82A}">
                    <a16:rowId xmlns:a16="http://schemas.microsoft.com/office/drawing/2014/main" val="10002"/>
                  </a:ext>
                </a:extLst>
              </a:tr>
              <a:tr h="313597">
                <a:tc>
                  <a:txBody>
                    <a:bodyPr/>
                    <a:lstStyle/>
                    <a:p>
                      <a:pPr algn="ctr">
                        <a:spcAft>
                          <a:spcPts val="0"/>
                        </a:spcAft>
                      </a:pPr>
                      <a:r>
                        <a:rPr kumimoji="1" lang="ja-JP" altLang="en-US" sz="1400" kern="100" dirty="0" smtClean="0">
                          <a:solidFill>
                            <a:schemeClr val="tx1"/>
                          </a:solidFill>
                          <a:effectLst/>
                          <a:latin typeface="+mj-ea"/>
                          <a:ea typeface="+mn-ea"/>
                          <a:cs typeface="Times New Roman" panose="02020603050405020304" pitchFamily="18" charset="0"/>
                        </a:rPr>
                        <a:t>ジュニア３</a:t>
                      </a:r>
                      <a:endParaRPr kumimoji="1" lang="ja-JP" altLang="ja-JP" sz="1400" kern="100" dirty="0">
                        <a:solidFill>
                          <a:schemeClr val="tx1"/>
                        </a:solidFill>
                        <a:effectLst/>
                        <a:latin typeface="+mj-ea"/>
                        <a:ea typeface="+mn-ea"/>
                        <a:cs typeface="Times New Roman" panose="02020603050405020304" pitchFamily="18" charset="0"/>
                      </a:endParaRPr>
                    </a:p>
                  </a:txBody>
                  <a:tcPr marL="62865" marR="62865" marT="0" marB="0" anchor="ctr">
                    <a:solidFill>
                      <a:schemeClr val="accent2">
                        <a:lumMod val="20000"/>
                        <a:lumOff val="80000"/>
                      </a:schemeClr>
                    </a:solidFill>
                  </a:tcPr>
                </a:tc>
                <a:tc vMerge="1">
                  <a:txBody>
                    <a:bodyPr/>
                    <a:lstStyle/>
                    <a:p>
                      <a:pPr algn="l">
                        <a:spcAft>
                          <a:spcPts val="0"/>
                        </a:spcAft>
                      </a:pPr>
                      <a:endParaRPr lang="ja-JP" altLang="ja-JP" sz="1200" kern="100" dirty="0">
                        <a:effectLst/>
                        <a:latin typeface="+mj-ea"/>
                        <a:ea typeface="+mj-ea"/>
                        <a:cs typeface="Times New Roman" panose="02020603050405020304" pitchFamily="18" charset="0"/>
                      </a:endParaRPr>
                    </a:p>
                  </a:txBody>
                  <a:tcPr marL="62865" marR="62865" marT="0" marB="0" anchor="ctr">
                    <a:solidFill>
                      <a:schemeClr val="bg1"/>
                    </a:solidFill>
                  </a:tcPr>
                </a:tc>
                <a:tc>
                  <a:txBody>
                    <a:bodyPr/>
                    <a:lstStyle/>
                    <a:p>
                      <a:pPr algn="l">
                        <a:spcAft>
                          <a:spcPts val="0"/>
                        </a:spcAft>
                      </a:pPr>
                      <a:r>
                        <a:rPr lang="ja-JP" altLang="en-US" sz="1200" kern="100" dirty="0" smtClean="0">
                          <a:effectLst/>
                          <a:latin typeface="+mj-ea"/>
                          <a:ea typeface="+mj-ea"/>
                          <a:cs typeface="Times New Roman" panose="02020603050405020304" pitchFamily="18" charset="0"/>
                        </a:rPr>
                        <a:t>約３００語</a:t>
                      </a:r>
                      <a:endParaRPr lang="ja-JP" altLang="ja-JP" sz="1200" kern="100" dirty="0">
                        <a:effectLst/>
                        <a:latin typeface="+mj-ea"/>
                        <a:ea typeface="+mj-ea"/>
                        <a:cs typeface="Times New Roman" panose="02020603050405020304" pitchFamily="18" charset="0"/>
                      </a:endParaRPr>
                    </a:p>
                  </a:txBody>
                  <a:tcPr marL="62865" marR="62865" marT="0" marB="0" anchor="ctr">
                    <a:solidFill>
                      <a:schemeClr val="bg1"/>
                    </a:solidFill>
                  </a:tcPr>
                </a:tc>
                <a:tc>
                  <a:txBody>
                    <a:bodyPr/>
                    <a:lstStyle/>
                    <a:p>
                      <a:pPr algn="ctr">
                        <a:spcAft>
                          <a:spcPts val="0"/>
                        </a:spcAft>
                      </a:pPr>
                      <a:r>
                        <a:rPr lang="ja-JP" altLang="en-US" sz="1200" kern="0" smtClean="0">
                          <a:effectLst/>
                        </a:rPr>
                        <a:t>約５</a:t>
                      </a:r>
                      <a:r>
                        <a:rPr lang="ja-JP" altLang="ja-JP" sz="1200" kern="0" smtClean="0">
                          <a:effectLst/>
                        </a:rPr>
                        <a:t>時間</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solidFill>
                      <a:schemeClr val="bg1"/>
                    </a:solidFill>
                  </a:tcPr>
                </a:tc>
                <a:extLst>
                  <a:ext uri="{0D108BD9-81ED-4DB2-BD59-A6C34878D82A}">
                    <a16:rowId xmlns:a16="http://schemas.microsoft.com/office/drawing/2014/main" val="10003"/>
                  </a:ext>
                </a:extLst>
              </a:tr>
              <a:tr h="313597">
                <a:tc>
                  <a:txBody>
                    <a:bodyPr/>
                    <a:lstStyle/>
                    <a:p>
                      <a:pPr algn="ctr">
                        <a:spcAft>
                          <a:spcPts val="0"/>
                        </a:spcAft>
                      </a:pPr>
                      <a:r>
                        <a:rPr kumimoji="1" lang="ja-JP" altLang="en-US" sz="1400" kern="100" dirty="0" smtClean="0">
                          <a:solidFill>
                            <a:schemeClr val="tx1"/>
                          </a:solidFill>
                          <a:effectLst/>
                          <a:latin typeface="+mj-ea"/>
                          <a:ea typeface="+mn-ea"/>
                          <a:cs typeface="Times New Roman" panose="02020603050405020304" pitchFamily="18" charset="0"/>
                        </a:rPr>
                        <a:t>ジュニア４</a:t>
                      </a:r>
                      <a:endParaRPr kumimoji="1" lang="ja-JP" altLang="ja-JP" sz="1400" kern="100" dirty="0">
                        <a:solidFill>
                          <a:schemeClr val="tx1"/>
                        </a:solidFill>
                        <a:effectLst/>
                        <a:latin typeface="+mj-ea"/>
                        <a:ea typeface="+mn-ea"/>
                        <a:cs typeface="Times New Roman" panose="02020603050405020304" pitchFamily="18" charset="0"/>
                      </a:endParaRPr>
                    </a:p>
                  </a:txBody>
                  <a:tcPr marL="62865" marR="62865" marT="0" marB="0" anchor="ctr">
                    <a:solidFill>
                      <a:schemeClr val="accent2">
                        <a:lumMod val="20000"/>
                        <a:lumOff val="80000"/>
                      </a:schemeClr>
                    </a:solidFill>
                  </a:tcPr>
                </a:tc>
                <a:tc vMerge="1">
                  <a:txBody>
                    <a:bodyPr/>
                    <a:lstStyle/>
                    <a:p>
                      <a:pPr algn="l">
                        <a:spcAft>
                          <a:spcPts val="0"/>
                        </a:spcAft>
                      </a:pPr>
                      <a:endParaRPr lang="ja-JP" altLang="ja-JP" sz="1200" kern="100" dirty="0">
                        <a:effectLst/>
                        <a:latin typeface="+mj-ea"/>
                        <a:ea typeface="+mj-ea"/>
                        <a:cs typeface="Times New Roman" panose="02020603050405020304" pitchFamily="18" charset="0"/>
                      </a:endParaRPr>
                    </a:p>
                  </a:txBody>
                  <a:tcPr marL="62865" marR="62865" marT="0" marB="0" anchor="ctr">
                    <a:solidFill>
                      <a:schemeClr val="bg1"/>
                    </a:solidFill>
                  </a:tcPr>
                </a:tc>
                <a:tc>
                  <a:txBody>
                    <a:bodyPr/>
                    <a:lstStyle/>
                    <a:p>
                      <a:pPr algn="l">
                        <a:spcAft>
                          <a:spcPts val="0"/>
                        </a:spcAft>
                      </a:pPr>
                      <a:r>
                        <a:rPr lang="ja-JP" altLang="en-US" sz="1200" kern="100" dirty="0" smtClean="0">
                          <a:effectLst/>
                          <a:latin typeface="+mj-ea"/>
                          <a:ea typeface="+mj-ea"/>
                          <a:cs typeface="Times New Roman" panose="02020603050405020304" pitchFamily="18" charset="0"/>
                        </a:rPr>
                        <a:t>約３５０語</a:t>
                      </a:r>
                      <a:endParaRPr lang="ja-JP" altLang="ja-JP" sz="1200" kern="100" dirty="0">
                        <a:effectLst/>
                        <a:latin typeface="+mj-ea"/>
                        <a:ea typeface="+mj-ea"/>
                        <a:cs typeface="Times New Roman" panose="02020603050405020304" pitchFamily="18" charset="0"/>
                      </a:endParaRPr>
                    </a:p>
                  </a:txBody>
                  <a:tcPr marL="62865" marR="62865" marT="0" marB="0" anchor="ctr">
                    <a:solidFill>
                      <a:schemeClr val="bg1"/>
                    </a:solidFill>
                  </a:tcPr>
                </a:tc>
                <a:tc>
                  <a:txBody>
                    <a:bodyPr/>
                    <a:lstStyle/>
                    <a:p>
                      <a:pPr algn="ctr">
                        <a:spcAft>
                          <a:spcPts val="0"/>
                        </a:spcAft>
                      </a:pPr>
                      <a:r>
                        <a:rPr lang="ja-JP" altLang="en-US" sz="1200" kern="0" smtClean="0">
                          <a:effectLst/>
                        </a:rPr>
                        <a:t>約５</a:t>
                      </a:r>
                      <a:r>
                        <a:rPr lang="ja-JP" altLang="ja-JP" sz="1200" kern="0" smtClean="0">
                          <a:effectLst/>
                        </a:rPr>
                        <a:t>時間</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solidFill>
                      <a:schemeClr val="bg1"/>
                    </a:solidFill>
                  </a:tcPr>
                </a:tc>
                <a:extLst>
                  <a:ext uri="{0D108BD9-81ED-4DB2-BD59-A6C34878D82A}">
                    <a16:rowId xmlns:a16="http://schemas.microsoft.com/office/drawing/2014/main" val="10004"/>
                  </a:ext>
                </a:extLst>
              </a:tr>
              <a:tr h="313597">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kern="100" dirty="0" smtClean="0">
                          <a:solidFill>
                            <a:schemeClr val="tx1"/>
                          </a:solidFill>
                          <a:effectLst/>
                          <a:latin typeface="+mj-ea"/>
                          <a:ea typeface="+mn-ea"/>
                          <a:cs typeface="Times New Roman" panose="02020603050405020304" pitchFamily="18" charset="0"/>
                        </a:rPr>
                        <a:t>ジュニア５</a:t>
                      </a:r>
                      <a:endParaRPr kumimoji="1" lang="ja-JP" altLang="ja-JP" sz="1400" kern="100" dirty="0" smtClean="0">
                        <a:solidFill>
                          <a:schemeClr val="tx1"/>
                        </a:solidFill>
                        <a:effectLst/>
                        <a:latin typeface="+mj-ea"/>
                        <a:ea typeface="+mn-ea"/>
                        <a:cs typeface="Times New Roman" panose="02020603050405020304" pitchFamily="18" charset="0"/>
                      </a:endParaRPr>
                    </a:p>
                  </a:txBody>
                  <a:tcPr marL="62865" marR="62865" marT="0" marB="0" anchor="ctr">
                    <a:solidFill>
                      <a:schemeClr val="accent2">
                        <a:lumMod val="20000"/>
                        <a:lumOff val="80000"/>
                      </a:schemeClr>
                    </a:solidFill>
                  </a:tcPr>
                </a:tc>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ja-JP" sz="1200" kern="0" dirty="0" smtClean="0">
                          <a:effectLst/>
                        </a:rPr>
                        <a:t>身の回りの単語約</a:t>
                      </a:r>
                      <a:r>
                        <a:rPr lang="en-US" altLang="ja-JP" sz="1200" kern="0" dirty="0" smtClean="0">
                          <a:effectLst/>
                        </a:rPr>
                        <a:t>400</a:t>
                      </a:r>
                      <a:r>
                        <a:rPr lang="ja-JP" altLang="ja-JP" sz="1200" kern="0" dirty="0" smtClean="0">
                          <a:effectLst/>
                        </a:rPr>
                        <a:t>語や短い文の聞き取り・発音・キーボード</a:t>
                      </a:r>
                      <a:r>
                        <a:rPr lang="ja-JP" altLang="en-US" sz="1200" kern="0" dirty="0" smtClean="0">
                          <a:effectLst/>
                        </a:rPr>
                        <a:t>を使った学習</a:t>
                      </a:r>
                      <a:endParaRPr lang="ja-JP" altLang="ja-JP" sz="1200" kern="100" dirty="0" smtClean="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solidFill>
                      <a:schemeClr val="bg1"/>
                    </a:solidFill>
                  </a:tcPr>
                </a:tc>
                <a:tc>
                  <a:txBody>
                    <a:bodyPr/>
                    <a:lstStyle/>
                    <a:p>
                      <a:pPr algn="l">
                        <a:spcAft>
                          <a:spcPts val="0"/>
                        </a:spcAft>
                      </a:pPr>
                      <a:r>
                        <a:rPr lang="ja-JP" altLang="en-US" sz="1200" kern="100" dirty="0" smtClean="0">
                          <a:effectLst/>
                          <a:latin typeface="+mj-ea"/>
                          <a:ea typeface="+mj-ea"/>
                          <a:cs typeface="Times New Roman" panose="02020603050405020304" pitchFamily="18" charset="0"/>
                        </a:rPr>
                        <a:t>約４００語</a:t>
                      </a:r>
                      <a:endParaRPr lang="ja-JP" altLang="ja-JP" sz="1200" kern="100" dirty="0">
                        <a:effectLst/>
                        <a:latin typeface="+mj-ea"/>
                        <a:ea typeface="+mj-ea"/>
                        <a:cs typeface="Times New Roman" panose="02020603050405020304" pitchFamily="18" charset="0"/>
                      </a:endParaRPr>
                    </a:p>
                  </a:txBody>
                  <a:tcPr marL="62865" marR="62865" marT="0" marB="0" anchor="ctr">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ja-JP" altLang="en-US" sz="1200" kern="0" smtClean="0">
                          <a:effectLst/>
                        </a:rPr>
                        <a:t>約５</a:t>
                      </a:r>
                      <a:r>
                        <a:rPr lang="ja-JP" altLang="ja-JP" sz="1200" kern="0" smtClean="0">
                          <a:effectLst/>
                        </a:rPr>
                        <a:t>時間</a:t>
                      </a:r>
                      <a:endParaRPr lang="ja-JP" altLang="ja-JP" sz="1200" kern="100" dirty="0" smtClean="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solidFill>
                      <a:schemeClr val="bg1"/>
                    </a:solidFill>
                  </a:tcPr>
                </a:tc>
                <a:extLst>
                  <a:ext uri="{0D108BD9-81ED-4DB2-BD59-A6C34878D82A}">
                    <a16:rowId xmlns:a16="http://schemas.microsoft.com/office/drawing/2014/main" val="10005"/>
                  </a:ext>
                </a:extLst>
              </a:tr>
              <a:tr h="313597">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kern="100" dirty="0" smtClean="0">
                          <a:solidFill>
                            <a:schemeClr val="tx1"/>
                          </a:solidFill>
                          <a:effectLst/>
                          <a:latin typeface="+mj-ea"/>
                          <a:ea typeface="+mn-ea"/>
                          <a:cs typeface="Times New Roman" panose="02020603050405020304" pitchFamily="18" charset="0"/>
                        </a:rPr>
                        <a:t>ジュニア６</a:t>
                      </a:r>
                      <a:endParaRPr kumimoji="1" lang="ja-JP" altLang="ja-JP" sz="1400" kern="100" dirty="0" smtClean="0">
                        <a:solidFill>
                          <a:schemeClr val="tx1"/>
                        </a:solidFill>
                        <a:effectLst/>
                        <a:latin typeface="+mj-ea"/>
                        <a:ea typeface="+mn-ea"/>
                        <a:cs typeface="Times New Roman" panose="02020603050405020304" pitchFamily="18" charset="0"/>
                      </a:endParaRPr>
                    </a:p>
                  </a:txBody>
                  <a:tcPr marL="62865" marR="62865" marT="0" marB="0" anchor="ctr">
                    <a:solidFill>
                      <a:schemeClr val="accent2">
                        <a:lumMod val="20000"/>
                        <a:lumOff val="80000"/>
                      </a:schemeClr>
                    </a:solidFill>
                  </a:tcPr>
                </a:tc>
                <a:tc vMerge="1">
                  <a:txBody>
                    <a:bodyPr/>
                    <a:lstStyle/>
                    <a:p>
                      <a:pPr algn="l">
                        <a:spcAft>
                          <a:spcPts val="0"/>
                        </a:spcAft>
                      </a:pPr>
                      <a:endParaRPr lang="ja-JP" altLang="ja-JP" sz="1200" kern="100" dirty="0">
                        <a:effectLst/>
                        <a:latin typeface="+mj-ea"/>
                        <a:ea typeface="+mj-ea"/>
                        <a:cs typeface="Times New Roman" panose="02020603050405020304" pitchFamily="18" charset="0"/>
                      </a:endParaRPr>
                    </a:p>
                  </a:txBody>
                  <a:tcPr marL="62865" marR="62865" marT="0" marB="0" anchor="ctr">
                    <a:solidFill>
                      <a:schemeClr val="bg1"/>
                    </a:solidFill>
                  </a:tcPr>
                </a:tc>
                <a:tc>
                  <a:txBody>
                    <a:bodyPr/>
                    <a:lstStyle/>
                    <a:p>
                      <a:pPr algn="l">
                        <a:spcAft>
                          <a:spcPts val="0"/>
                        </a:spcAft>
                      </a:pPr>
                      <a:r>
                        <a:rPr lang="ja-JP" altLang="en-US" sz="1200" kern="100" dirty="0" smtClean="0">
                          <a:effectLst/>
                          <a:latin typeface="+mj-ea"/>
                          <a:ea typeface="+mj-ea"/>
                          <a:cs typeface="Times New Roman" panose="02020603050405020304" pitchFamily="18" charset="0"/>
                        </a:rPr>
                        <a:t>約５００語</a:t>
                      </a:r>
                      <a:endParaRPr lang="ja-JP" altLang="ja-JP" sz="1200" kern="100" dirty="0">
                        <a:effectLst/>
                        <a:latin typeface="+mj-ea"/>
                        <a:ea typeface="+mj-ea"/>
                        <a:cs typeface="Times New Roman" panose="02020603050405020304" pitchFamily="18" charset="0"/>
                      </a:endParaRPr>
                    </a:p>
                  </a:txBody>
                  <a:tcPr marL="62865" marR="62865" marT="0" marB="0" anchor="ctr">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ja-JP" altLang="en-US" sz="1200" kern="0" dirty="0" smtClean="0">
                          <a:effectLst/>
                        </a:rPr>
                        <a:t>約５</a:t>
                      </a:r>
                      <a:r>
                        <a:rPr lang="ja-JP" altLang="ja-JP" sz="1200" kern="0" dirty="0" smtClean="0">
                          <a:effectLst/>
                        </a:rPr>
                        <a:t>時間</a:t>
                      </a:r>
                      <a:endParaRPr lang="ja-JP" altLang="ja-JP" sz="1200" kern="100" dirty="0" smtClean="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solidFill>
                      <a:schemeClr val="bg1"/>
                    </a:solidFill>
                  </a:tcPr>
                </a:tc>
                <a:extLst>
                  <a:ext uri="{0D108BD9-81ED-4DB2-BD59-A6C34878D82A}">
                    <a16:rowId xmlns:a16="http://schemas.microsoft.com/office/drawing/2014/main" val="10006"/>
                  </a:ext>
                </a:extLst>
              </a:tr>
            </a:tbl>
          </a:graphicData>
        </a:graphic>
      </p:graphicFrame>
      <p:sp>
        <p:nvSpPr>
          <p:cNvPr id="10" name="テキスト ボックス 9"/>
          <p:cNvSpPr txBox="1"/>
          <p:nvPr/>
        </p:nvSpPr>
        <p:spPr>
          <a:xfrm>
            <a:off x="-54268" y="4415312"/>
            <a:ext cx="2802835" cy="369332"/>
          </a:xfrm>
          <a:prstGeom prst="rect">
            <a:avLst/>
          </a:prstGeom>
          <a:noFill/>
        </p:spPr>
        <p:txBody>
          <a:bodyPr wrap="square" rtlCol="0">
            <a:spAutoFit/>
          </a:bodyPr>
          <a:lstStyle/>
          <a:p>
            <a:r>
              <a:rPr lang="ja-JP" altLang="en-US" b="1" dirty="0" smtClean="0"/>
              <a:t>教材の紹介</a:t>
            </a:r>
            <a:r>
              <a:rPr lang="ja-JP" altLang="en-US" sz="1400" b="1" dirty="0" smtClean="0"/>
              <a:t>（小学生向け）</a:t>
            </a:r>
            <a:endParaRPr kumimoji="1" lang="en-US" altLang="ja-JP" sz="1400" b="1" dirty="0" smtClean="0"/>
          </a:p>
        </p:txBody>
      </p:sp>
      <p:sp>
        <p:nvSpPr>
          <p:cNvPr id="11" name="テキスト ボックス 10"/>
          <p:cNvSpPr txBox="1"/>
          <p:nvPr/>
        </p:nvSpPr>
        <p:spPr>
          <a:xfrm>
            <a:off x="0" y="7047879"/>
            <a:ext cx="3141133" cy="369332"/>
          </a:xfrm>
          <a:prstGeom prst="rect">
            <a:avLst/>
          </a:prstGeom>
          <a:noFill/>
        </p:spPr>
        <p:txBody>
          <a:bodyPr wrap="square" rtlCol="0">
            <a:spAutoFit/>
          </a:bodyPr>
          <a:lstStyle/>
          <a:p>
            <a:r>
              <a:rPr lang="ja-JP" altLang="en-US" b="1" dirty="0"/>
              <a:t>学習</a:t>
            </a:r>
            <a:r>
              <a:rPr lang="ja-JP" altLang="en-US" b="1" dirty="0" smtClean="0"/>
              <a:t>に必要</a:t>
            </a:r>
            <a:r>
              <a:rPr lang="ja-JP" altLang="en-US" b="1" dirty="0"/>
              <a:t>な</a:t>
            </a:r>
            <a:r>
              <a:rPr kumimoji="1" lang="ja-JP" altLang="en-US" b="1" dirty="0" smtClean="0"/>
              <a:t>環境</a:t>
            </a:r>
            <a:endParaRPr kumimoji="1" lang="en-US" altLang="ja-JP" b="1" dirty="0" smtClean="0"/>
          </a:p>
        </p:txBody>
      </p:sp>
      <p:graphicFrame>
        <p:nvGraphicFramePr>
          <p:cNvPr id="12" name="表 11"/>
          <p:cNvGraphicFramePr>
            <a:graphicFrameLocks noGrp="1"/>
          </p:cNvGraphicFramePr>
          <p:nvPr>
            <p:extLst>
              <p:ext uri="{D42A27DB-BD31-4B8C-83A1-F6EECF244321}">
                <p14:modId xmlns:p14="http://schemas.microsoft.com/office/powerpoint/2010/main" val="3696408831"/>
              </p:ext>
            </p:extLst>
          </p:nvPr>
        </p:nvGraphicFramePr>
        <p:xfrm>
          <a:off x="807664" y="7652269"/>
          <a:ext cx="5762468" cy="1828800"/>
        </p:xfrm>
        <a:graphic>
          <a:graphicData uri="http://schemas.openxmlformats.org/drawingml/2006/table">
            <a:tbl>
              <a:tblPr firstRow="1" firstCol="1" bandRow="1">
                <a:tableStyleId>{5940675A-B579-460E-94D1-54222C63F5DA}</a:tableStyleId>
              </a:tblPr>
              <a:tblGrid>
                <a:gridCol w="749618">
                  <a:extLst>
                    <a:ext uri="{9D8B030D-6E8A-4147-A177-3AD203B41FA5}">
                      <a16:colId xmlns:a16="http://schemas.microsoft.com/office/drawing/2014/main" val="20000"/>
                    </a:ext>
                  </a:extLst>
                </a:gridCol>
                <a:gridCol w="1273810">
                  <a:extLst>
                    <a:ext uri="{9D8B030D-6E8A-4147-A177-3AD203B41FA5}">
                      <a16:colId xmlns:a16="http://schemas.microsoft.com/office/drawing/2014/main" val="20001"/>
                    </a:ext>
                  </a:extLst>
                </a:gridCol>
                <a:gridCol w="1303973">
                  <a:extLst>
                    <a:ext uri="{9D8B030D-6E8A-4147-A177-3AD203B41FA5}">
                      <a16:colId xmlns:a16="http://schemas.microsoft.com/office/drawing/2014/main" val="20002"/>
                    </a:ext>
                  </a:extLst>
                </a:gridCol>
                <a:gridCol w="2435067">
                  <a:extLst>
                    <a:ext uri="{9D8B030D-6E8A-4147-A177-3AD203B41FA5}">
                      <a16:colId xmlns:a16="http://schemas.microsoft.com/office/drawing/2014/main" val="20003"/>
                    </a:ext>
                  </a:extLst>
                </a:gridCol>
              </a:tblGrid>
              <a:tr h="158971">
                <a:tc gridSpan="2">
                  <a:txBody>
                    <a:bodyPr/>
                    <a:lstStyle/>
                    <a:p>
                      <a:pPr marL="87313" indent="0" algn="ctr">
                        <a:spcAft>
                          <a:spcPts val="0"/>
                        </a:spcAft>
                      </a:pPr>
                      <a:r>
                        <a:rPr lang="en-US" sz="1200" kern="100" dirty="0">
                          <a:solidFill>
                            <a:schemeClr val="bg1"/>
                          </a:solidFill>
                          <a:effectLst/>
                          <a:latin typeface="+mj-lt"/>
                          <a:ea typeface="+mj-ea"/>
                          <a:cs typeface="Arial Unicode MS" panose="020B0604020202020204" pitchFamily="50" charset="-128"/>
                        </a:rPr>
                        <a:t>OS</a:t>
                      </a:r>
                      <a:endParaRPr lang="ja-JP" sz="1200" kern="100" dirty="0">
                        <a:solidFill>
                          <a:schemeClr val="bg1"/>
                        </a:solidFill>
                        <a:effectLst/>
                        <a:latin typeface="+mj-lt"/>
                        <a:ea typeface="+mj-ea"/>
                        <a:cs typeface="Arial Unicode MS" panose="020B0604020202020204" pitchFamily="50" charset="-128"/>
                      </a:endParaRPr>
                    </a:p>
                  </a:txBody>
                  <a:tcPr marL="68580" marR="68580" marT="0" marB="0" anchor="ctr">
                    <a:solidFill>
                      <a:schemeClr val="tx1">
                        <a:lumMod val="75000"/>
                        <a:lumOff val="25000"/>
                      </a:schemeClr>
                    </a:solidFill>
                  </a:tcPr>
                </a:tc>
                <a:tc hMerge="1">
                  <a:txBody>
                    <a:bodyPr/>
                    <a:lstStyle/>
                    <a:p>
                      <a:endParaRPr kumimoji="1" lang="ja-JP" altLang="en-US"/>
                    </a:p>
                  </a:txBody>
                  <a:tcPr/>
                </a:tc>
                <a:tc>
                  <a:txBody>
                    <a:bodyPr/>
                    <a:lstStyle/>
                    <a:p>
                      <a:pPr marL="533400" algn="just">
                        <a:spcAft>
                          <a:spcPts val="0"/>
                        </a:spcAft>
                      </a:pPr>
                      <a:r>
                        <a:rPr lang="ja-JP" sz="1200" kern="100" dirty="0">
                          <a:solidFill>
                            <a:schemeClr val="bg1"/>
                          </a:solidFill>
                          <a:effectLst/>
                          <a:latin typeface="+mj-ea"/>
                          <a:ea typeface="+mj-ea"/>
                          <a:cs typeface="Arial Unicode MS" panose="020B0604020202020204" pitchFamily="50" charset="-128"/>
                        </a:rPr>
                        <a:t>ブラウザ</a:t>
                      </a:r>
                    </a:p>
                  </a:txBody>
                  <a:tcPr marL="68580" marR="68580" marT="0" marB="0" anchor="ctr">
                    <a:solidFill>
                      <a:schemeClr val="tx1">
                        <a:lumMod val="75000"/>
                        <a:lumOff val="25000"/>
                      </a:schemeClr>
                    </a:solidFill>
                  </a:tcPr>
                </a:tc>
                <a:tc>
                  <a:txBody>
                    <a:bodyPr/>
                    <a:lstStyle/>
                    <a:p>
                      <a:pPr marL="0" indent="0" algn="ctr">
                        <a:spcAft>
                          <a:spcPts val="0"/>
                        </a:spcAft>
                      </a:pPr>
                      <a:r>
                        <a:rPr lang="ja-JP" altLang="en-US" sz="1200" kern="100" dirty="0" smtClean="0">
                          <a:solidFill>
                            <a:schemeClr val="bg1"/>
                          </a:solidFill>
                          <a:effectLst/>
                          <a:latin typeface="+mj-ea"/>
                          <a:ea typeface="+mj-ea"/>
                          <a:cs typeface="Arial Unicode MS" panose="020B0604020202020204" pitchFamily="50" charset="-128"/>
                        </a:rPr>
                        <a:t>その他</a:t>
                      </a:r>
                      <a:endParaRPr lang="ja-JP" sz="1200" kern="100" dirty="0">
                        <a:solidFill>
                          <a:schemeClr val="bg1"/>
                        </a:solidFill>
                        <a:effectLst/>
                        <a:latin typeface="+mj-ea"/>
                        <a:ea typeface="+mj-ea"/>
                        <a:cs typeface="Arial Unicode MS" panose="020B0604020202020204" pitchFamily="50" charset="-128"/>
                      </a:endParaRPr>
                    </a:p>
                  </a:txBody>
                  <a:tcPr marL="68580" marR="68580" marT="0" marB="0" anchor="ctr">
                    <a:solidFill>
                      <a:schemeClr val="tx1">
                        <a:lumMod val="75000"/>
                        <a:lumOff val="25000"/>
                      </a:schemeClr>
                    </a:solidFill>
                  </a:tcPr>
                </a:tc>
                <a:extLst>
                  <a:ext uri="{0D108BD9-81ED-4DB2-BD59-A6C34878D82A}">
                    <a16:rowId xmlns:a16="http://schemas.microsoft.com/office/drawing/2014/main" val="10000"/>
                  </a:ext>
                </a:extLst>
              </a:tr>
              <a:tr h="484973">
                <a:tc rowSpan="2">
                  <a:txBody>
                    <a:bodyPr/>
                    <a:lstStyle/>
                    <a:p>
                      <a:pPr marL="0" indent="0" algn="just">
                        <a:spcAft>
                          <a:spcPts val="0"/>
                        </a:spcAft>
                      </a:pPr>
                      <a:r>
                        <a:rPr lang="en-US" sz="1200" kern="100" dirty="0">
                          <a:solidFill>
                            <a:schemeClr val="bg1"/>
                          </a:solidFill>
                          <a:effectLst/>
                          <a:latin typeface="+mj-lt"/>
                          <a:ea typeface="Arial Unicode MS" panose="020B0604020202020204" pitchFamily="50" charset="-128"/>
                          <a:cs typeface="Arial Unicode MS" panose="020B0604020202020204" pitchFamily="50" charset="-128"/>
                        </a:rPr>
                        <a:t>Windows</a:t>
                      </a:r>
                      <a:endParaRPr lang="ja-JP" sz="1200" kern="100" dirty="0">
                        <a:solidFill>
                          <a:schemeClr val="bg1"/>
                        </a:solidFill>
                        <a:effectLst/>
                        <a:latin typeface="+mj-lt"/>
                        <a:ea typeface="Arial Unicode MS" panose="020B0604020202020204" pitchFamily="50" charset="-128"/>
                        <a:cs typeface="Arial Unicode MS" panose="020B0604020202020204" pitchFamily="50" charset="-128"/>
                      </a:endParaRPr>
                    </a:p>
                  </a:txBody>
                  <a:tcPr marL="68580" marR="68580" marT="0" marB="0" anchor="ctr">
                    <a:solidFill>
                      <a:schemeClr val="bg1">
                        <a:lumMod val="50000"/>
                      </a:schemeClr>
                    </a:solidFill>
                  </a:tcPr>
                </a:tc>
                <a:tc>
                  <a:txBody>
                    <a:bodyPr/>
                    <a:lstStyle/>
                    <a:p>
                      <a:pPr marL="0" indent="0" algn="l">
                        <a:spcAft>
                          <a:spcPts val="0"/>
                        </a:spcAft>
                        <a:tabLst>
                          <a:tab pos="625475" algn="l"/>
                        </a:tabLst>
                      </a:pPr>
                      <a:r>
                        <a:rPr lang="en-US" sz="1200" kern="100" dirty="0">
                          <a:effectLst/>
                          <a:latin typeface="+mj-lt"/>
                          <a:ea typeface="Arial Unicode MS" panose="020B0604020202020204" pitchFamily="50" charset="-128"/>
                          <a:cs typeface="Arial Unicode MS" panose="020B0604020202020204" pitchFamily="50" charset="-128"/>
                        </a:rPr>
                        <a:t>Windows10</a:t>
                      </a:r>
                      <a:endParaRPr lang="ja-JP" sz="1200" kern="100" dirty="0">
                        <a:effectLst/>
                        <a:latin typeface="+mj-lt"/>
                        <a:ea typeface="Arial Unicode MS" panose="020B0604020202020204" pitchFamily="50" charset="-128"/>
                        <a:cs typeface="Arial Unicode MS" panose="020B0604020202020204" pitchFamily="50" charset="-128"/>
                      </a:endParaRPr>
                    </a:p>
                  </a:txBody>
                  <a:tcPr marL="68580" marR="68580" marT="0" marB="0" anchor="ctr">
                    <a:solidFill>
                      <a:schemeClr val="bg1">
                        <a:lumMod val="95000"/>
                      </a:schemeClr>
                    </a:solidFill>
                  </a:tcPr>
                </a:tc>
                <a:tc>
                  <a:txBody>
                    <a:bodyPr/>
                    <a:lstStyle/>
                    <a:p>
                      <a:pPr marL="0" indent="0" algn="just">
                        <a:spcAft>
                          <a:spcPts val="0"/>
                        </a:spcAft>
                      </a:pPr>
                      <a:r>
                        <a:rPr lang="en-US" sz="1200" kern="100" dirty="0">
                          <a:effectLst/>
                          <a:latin typeface="+mj-lt"/>
                          <a:ea typeface="Arial Unicode MS" panose="020B0604020202020204" pitchFamily="50" charset="-128"/>
                          <a:cs typeface="Arial Unicode MS" panose="020B0604020202020204" pitchFamily="50" charset="-128"/>
                        </a:rPr>
                        <a:t>Microsoft </a:t>
                      </a:r>
                      <a:r>
                        <a:rPr lang="en-US" sz="1200" kern="100" dirty="0" smtClean="0">
                          <a:effectLst/>
                          <a:latin typeface="+mj-lt"/>
                          <a:ea typeface="Arial Unicode MS" panose="020B0604020202020204" pitchFamily="50" charset="-128"/>
                          <a:cs typeface="Arial Unicode MS" panose="020B0604020202020204" pitchFamily="50" charset="-128"/>
                        </a:rPr>
                        <a:t>Edge</a:t>
                      </a:r>
                      <a:endParaRPr lang="ja-JP" sz="1200" kern="100" dirty="0">
                        <a:effectLst/>
                        <a:latin typeface="+mj-lt"/>
                        <a:ea typeface="Arial Unicode MS" panose="020B0604020202020204" pitchFamily="50" charset="-128"/>
                        <a:cs typeface="Arial Unicode MS" panose="020B0604020202020204" pitchFamily="50" charset="-128"/>
                      </a:endParaRPr>
                    </a:p>
                    <a:p>
                      <a:pPr marL="0" indent="0" algn="just">
                        <a:spcAft>
                          <a:spcPts val="0"/>
                        </a:spcAft>
                      </a:pPr>
                      <a:r>
                        <a:rPr lang="en-US" sz="1200" kern="100" dirty="0">
                          <a:effectLst/>
                          <a:latin typeface="+mj-lt"/>
                          <a:ea typeface="Arial Unicode MS" panose="020B0604020202020204" pitchFamily="50" charset="-128"/>
                          <a:cs typeface="Arial Unicode MS" panose="020B0604020202020204" pitchFamily="50" charset="-128"/>
                        </a:rPr>
                        <a:t>Mozilla Firefox</a:t>
                      </a:r>
                      <a:endParaRPr lang="ja-JP" sz="1200" kern="100" dirty="0">
                        <a:effectLst/>
                        <a:latin typeface="+mj-lt"/>
                        <a:ea typeface="Arial Unicode MS" panose="020B0604020202020204" pitchFamily="50" charset="-128"/>
                        <a:cs typeface="Arial Unicode MS" panose="020B0604020202020204" pitchFamily="50" charset="-128"/>
                      </a:endParaRPr>
                    </a:p>
                    <a:p>
                      <a:pPr marL="0" indent="0" algn="just">
                        <a:spcAft>
                          <a:spcPts val="0"/>
                        </a:spcAft>
                      </a:pPr>
                      <a:r>
                        <a:rPr lang="en-US" sz="1200" kern="100" dirty="0">
                          <a:effectLst/>
                          <a:latin typeface="+mj-lt"/>
                          <a:ea typeface="Arial Unicode MS" panose="020B0604020202020204" pitchFamily="50" charset="-128"/>
                          <a:cs typeface="Arial Unicode MS" panose="020B0604020202020204" pitchFamily="50" charset="-128"/>
                        </a:rPr>
                        <a:t>Google </a:t>
                      </a:r>
                      <a:r>
                        <a:rPr lang="en-US" sz="1200" kern="100" dirty="0" smtClean="0">
                          <a:effectLst/>
                          <a:latin typeface="+mj-lt"/>
                          <a:ea typeface="Arial Unicode MS" panose="020B0604020202020204" pitchFamily="50" charset="-128"/>
                          <a:cs typeface="Arial Unicode MS" panose="020B0604020202020204" pitchFamily="50" charset="-128"/>
                        </a:rPr>
                        <a:t>Chrome</a:t>
                      </a:r>
                      <a:endParaRPr lang="ja-JP" sz="1200" kern="100" dirty="0">
                        <a:effectLst/>
                        <a:latin typeface="+mj-lt"/>
                        <a:ea typeface="Arial Unicode MS" panose="020B0604020202020204" pitchFamily="50" charset="-128"/>
                        <a:cs typeface="Arial Unicode MS" panose="020B0604020202020204" pitchFamily="50" charset="-128"/>
                      </a:endParaRPr>
                    </a:p>
                  </a:txBody>
                  <a:tcPr marL="68580" marR="68580" marT="0" marB="0" anchor="ctr"/>
                </a:tc>
                <a:tc rowSpan="4">
                  <a:txBody>
                    <a:bodyPr/>
                    <a:lstStyle/>
                    <a:p>
                      <a:pPr marL="0" indent="0" algn="just">
                        <a:lnSpc>
                          <a:spcPct val="150000"/>
                        </a:lnSpc>
                        <a:spcAft>
                          <a:spcPts val="0"/>
                        </a:spcAft>
                      </a:pPr>
                      <a:r>
                        <a:rPr lang="en-US" altLang="ja-JP" sz="1100" kern="100" dirty="0" smtClean="0">
                          <a:effectLst/>
                          <a:latin typeface="+mj-lt"/>
                          <a:ea typeface="+mj-ea"/>
                          <a:cs typeface="Arial Unicode MS" panose="020B0604020202020204" pitchFamily="50" charset="-128"/>
                        </a:rPr>
                        <a:t>CPU</a:t>
                      </a:r>
                      <a:r>
                        <a:rPr lang="ja-JP" altLang="en-US" sz="1100" kern="100" dirty="0" smtClean="0">
                          <a:effectLst/>
                          <a:latin typeface="+mj-lt"/>
                          <a:ea typeface="+mj-ea"/>
                          <a:cs typeface="Arial Unicode MS" panose="020B0604020202020204" pitchFamily="50" charset="-128"/>
                        </a:rPr>
                        <a:t>：</a:t>
                      </a:r>
                      <a:r>
                        <a:rPr lang="en-US" altLang="ja-JP" sz="1100" kern="100" dirty="0" smtClean="0">
                          <a:effectLst/>
                          <a:latin typeface="+mj-lt"/>
                          <a:ea typeface="+mj-ea"/>
                          <a:cs typeface="Arial Unicode MS" panose="020B0604020202020204" pitchFamily="50" charset="-128"/>
                        </a:rPr>
                        <a:t>Intel</a:t>
                      </a:r>
                      <a:r>
                        <a:rPr lang="ja-JP" altLang="en-US" sz="1100" kern="100" dirty="0" smtClean="0">
                          <a:effectLst/>
                          <a:latin typeface="+mj-lt"/>
                          <a:ea typeface="+mj-ea"/>
                          <a:cs typeface="Arial Unicode MS" panose="020B0604020202020204" pitchFamily="50" charset="-128"/>
                        </a:rPr>
                        <a:t> </a:t>
                      </a:r>
                      <a:r>
                        <a:rPr lang="en-US" altLang="ja-JP" sz="1100" kern="100" dirty="0" smtClean="0">
                          <a:effectLst/>
                          <a:latin typeface="+mj-lt"/>
                          <a:ea typeface="+mj-ea"/>
                          <a:cs typeface="Arial Unicode MS" panose="020B0604020202020204" pitchFamily="50" charset="-128"/>
                        </a:rPr>
                        <a:t>Celeron</a:t>
                      </a:r>
                      <a:r>
                        <a:rPr lang="ja-JP" altLang="en-US" sz="1100" kern="100" dirty="0" smtClean="0">
                          <a:effectLst/>
                          <a:latin typeface="+mj-lt"/>
                          <a:ea typeface="+mj-ea"/>
                          <a:cs typeface="Arial Unicode MS" panose="020B0604020202020204" pitchFamily="50" charset="-128"/>
                        </a:rPr>
                        <a:t> </a:t>
                      </a:r>
                      <a:r>
                        <a:rPr lang="en-US" altLang="ja-JP" sz="1100" kern="100" dirty="0" smtClean="0">
                          <a:effectLst/>
                          <a:latin typeface="+mj-lt"/>
                          <a:ea typeface="+mj-ea"/>
                          <a:cs typeface="Arial Unicode MS" panose="020B0604020202020204" pitchFamily="50" charset="-128"/>
                        </a:rPr>
                        <a:t>1.5GHz</a:t>
                      </a:r>
                      <a:r>
                        <a:rPr lang="ja-JP" altLang="en-US" sz="1100" kern="100" dirty="0" smtClean="0">
                          <a:effectLst/>
                          <a:latin typeface="+mj-lt"/>
                          <a:ea typeface="+mj-ea"/>
                          <a:cs typeface="Arial Unicode MS" panose="020B0604020202020204" pitchFamily="50" charset="-128"/>
                        </a:rPr>
                        <a:t>相当以上</a:t>
                      </a:r>
                      <a:endParaRPr lang="en-US" altLang="ja-JP" sz="1100" kern="100" dirty="0" smtClean="0">
                        <a:effectLst/>
                        <a:latin typeface="+mj-lt"/>
                        <a:ea typeface="+mj-ea"/>
                        <a:cs typeface="Arial Unicode MS" panose="020B0604020202020204" pitchFamily="50" charset="-128"/>
                      </a:endParaRPr>
                    </a:p>
                    <a:p>
                      <a:pPr marL="0" indent="0" algn="just">
                        <a:lnSpc>
                          <a:spcPct val="150000"/>
                        </a:lnSpc>
                        <a:spcAft>
                          <a:spcPts val="0"/>
                        </a:spcAft>
                      </a:pPr>
                      <a:r>
                        <a:rPr lang="ja-JP" altLang="en-US" sz="1100" kern="100" dirty="0" smtClean="0">
                          <a:effectLst/>
                          <a:latin typeface="+mj-lt"/>
                          <a:ea typeface="+mj-ea"/>
                          <a:cs typeface="Arial Unicode MS" panose="020B0604020202020204" pitchFamily="50" charset="-128"/>
                        </a:rPr>
                        <a:t>メモリ：２</a:t>
                      </a:r>
                      <a:r>
                        <a:rPr lang="en-US" altLang="ja-JP" sz="1100" kern="100" dirty="0" smtClean="0">
                          <a:effectLst/>
                          <a:latin typeface="+mj-lt"/>
                          <a:ea typeface="+mj-ea"/>
                          <a:cs typeface="Arial Unicode MS" panose="020B0604020202020204" pitchFamily="50" charset="-128"/>
                        </a:rPr>
                        <a:t>GB</a:t>
                      </a:r>
                      <a:r>
                        <a:rPr lang="ja-JP" altLang="en-US" sz="1100" kern="100" dirty="0" smtClean="0">
                          <a:effectLst/>
                          <a:latin typeface="+mj-lt"/>
                          <a:ea typeface="+mj-ea"/>
                          <a:cs typeface="Arial Unicode MS" panose="020B0604020202020204" pitchFamily="50" charset="-128"/>
                        </a:rPr>
                        <a:t>以上</a:t>
                      </a:r>
                      <a:endParaRPr lang="en-US" altLang="ja-JP" sz="1100" kern="100" dirty="0" smtClean="0">
                        <a:effectLst/>
                        <a:latin typeface="+mj-lt"/>
                        <a:ea typeface="+mj-ea"/>
                        <a:cs typeface="Arial Unicode MS" panose="020B0604020202020204" pitchFamily="50" charset="-128"/>
                      </a:endParaRPr>
                    </a:p>
                    <a:p>
                      <a:pPr marL="0" indent="0" algn="just">
                        <a:lnSpc>
                          <a:spcPct val="150000"/>
                        </a:lnSpc>
                        <a:spcAft>
                          <a:spcPts val="0"/>
                        </a:spcAft>
                      </a:pPr>
                      <a:r>
                        <a:rPr lang="en-US" altLang="ja-JP" sz="1100" kern="100" dirty="0" smtClean="0">
                          <a:effectLst/>
                          <a:latin typeface="+mj-lt"/>
                          <a:ea typeface="+mj-ea"/>
                          <a:cs typeface="Arial Unicode MS" panose="020B0604020202020204" pitchFamily="50" charset="-128"/>
                        </a:rPr>
                        <a:t>JavaScript</a:t>
                      </a:r>
                      <a:r>
                        <a:rPr lang="ja-JP" altLang="en-US" sz="1100" kern="100" dirty="0" smtClean="0">
                          <a:effectLst/>
                          <a:latin typeface="+mj-lt"/>
                          <a:ea typeface="+mj-ea"/>
                          <a:cs typeface="Arial Unicode MS" panose="020B0604020202020204" pitchFamily="50" charset="-128"/>
                        </a:rPr>
                        <a:t>：有効</a:t>
                      </a:r>
                      <a:endParaRPr lang="en-US" altLang="ja-JP" sz="1100" kern="100" dirty="0" smtClean="0">
                        <a:effectLst/>
                        <a:latin typeface="+mj-lt"/>
                        <a:ea typeface="+mj-ea"/>
                        <a:cs typeface="Arial Unicode MS" panose="020B0604020202020204" pitchFamily="50" charset="-128"/>
                      </a:endParaRPr>
                    </a:p>
                    <a:p>
                      <a:pPr marL="0" indent="0" algn="just">
                        <a:lnSpc>
                          <a:spcPct val="150000"/>
                        </a:lnSpc>
                        <a:spcAft>
                          <a:spcPts val="0"/>
                        </a:spcAft>
                      </a:pPr>
                      <a:r>
                        <a:rPr lang="en-US" altLang="ja-JP" sz="1100" kern="100" dirty="0" smtClean="0">
                          <a:effectLst/>
                          <a:latin typeface="+mj-lt"/>
                          <a:ea typeface="+mj-ea"/>
                          <a:cs typeface="Arial Unicode MS" panose="020B0604020202020204" pitchFamily="50" charset="-128"/>
                        </a:rPr>
                        <a:t>Cookie</a:t>
                      </a:r>
                      <a:r>
                        <a:rPr lang="ja-JP" altLang="en-US" sz="1100" kern="100" dirty="0" smtClean="0">
                          <a:effectLst/>
                          <a:latin typeface="+mj-lt"/>
                          <a:ea typeface="+mj-ea"/>
                          <a:cs typeface="Arial Unicode MS" panose="020B0604020202020204" pitchFamily="50" charset="-128"/>
                        </a:rPr>
                        <a:t>：有効</a:t>
                      </a:r>
                      <a:endParaRPr lang="en-US" altLang="ja-JP" sz="1100" kern="100" dirty="0" smtClean="0">
                        <a:effectLst/>
                        <a:latin typeface="+mj-lt"/>
                        <a:ea typeface="+mj-ea"/>
                        <a:cs typeface="Arial Unicode MS" panose="020B0604020202020204" pitchFamily="50" charset="-128"/>
                      </a:endParaRPr>
                    </a:p>
                    <a:p>
                      <a:pPr marL="0" indent="0" algn="just">
                        <a:lnSpc>
                          <a:spcPct val="150000"/>
                        </a:lnSpc>
                        <a:spcAft>
                          <a:spcPts val="0"/>
                        </a:spcAft>
                      </a:pPr>
                      <a:r>
                        <a:rPr lang="ja-JP" altLang="en-US" sz="1100" kern="100" dirty="0" smtClean="0">
                          <a:effectLst/>
                          <a:latin typeface="+mj-lt"/>
                          <a:ea typeface="+mj-ea"/>
                          <a:cs typeface="Arial Unicode MS" panose="020B0604020202020204" pitchFamily="50" charset="-128"/>
                        </a:rPr>
                        <a:t>音声再生：許可</a:t>
                      </a:r>
                      <a:endParaRPr lang="en-US" altLang="ja-JP" sz="1100" kern="100" dirty="0" smtClean="0">
                        <a:effectLst/>
                        <a:latin typeface="+mj-lt"/>
                        <a:ea typeface="+mj-ea"/>
                        <a:cs typeface="Arial Unicode MS" panose="020B0604020202020204" pitchFamily="50" charset="-128"/>
                      </a:endParaRPr>
                    </a:p>
                  </a:txBody>
                  <a:tcPr marL="68580" marR="68580" marT="0" marB="0" anchor="ctr"/>
                </a:tc>
                <a:extLst>
                  <a:ext uri="{0D108BD9-81ED-4DB2-BD59-A6C34878D82A}">
                    <a16:rowId xmlns:a16="http://schemas.microsoft.com/office/drawing/2014/main" val="10001"/>
                  </a:ext>
                </a:extLst>
              </a:tr>
              <a:tr h="333478">
                <a:tc vMerge="1">
                  <a:txBody>
                    <a:bodyPr/>
                    <a:lstStyle/>
                    <a:p>
                      <a:endParaRPr kumimoji="1" lang="ja-JP" altLang="en-US"/>
                    </a:p>
                  </a:txBody>
                  <a:tcPr/>
                </a:tc>
                <a:tc>
                  <a:txBody>
                    <a:bodyPr/>
                    <a:lstStyle/>
                    <a:p>
                      <a:pPr marL="0" indent="0" algn="l">
                        <a:spcAft>
                          <a:spcPts val="0"/>
                        </a:spcAft>
                      </a:pPr>
                      <a:r>
                        <a:rPr lang="en-US" sz="1200" kern="100" dirty="0" smtClean="0">
                          <a:effectLst/>
                          <a:latin typeface="+mj-lt"/>
                          <a:ea typeface="Arial Unicode MS" panose="020B0604020202020204" pitchFamily="50" charset="-128"/>
                          <a:cs typeface="Arial Unicode MS" panose="020B0604020202020204" pitchFamily="50" charset="-128"/>
                        </a:rPr>
                        <a:t>Windows8.1</a:t>
                      </a:r>
                      <a:br>
                        <a:rPr lang="en-US" sz="1200" kern="100" dirty="0" smtClean="0">
                          <a:effectLst/>
                          <a:latin typeface="+mj-lt"/>
                          <a:ea typeface="Arial Unicode MS" panose="020B0604020202020204" pitchFamily="50" charset="-128"/>
                          <a:cs typeface="Arial Unicode MS" panose="020B0604020202020204" pitchFamily="50" charset="-128"/>
                        </a:rPr>
                      </a:br>
                      <a:r>
                        <a:rPr kumimoji="1" lang="ja-JP" altLang="en-US" sz="1000" kern="1200" dirty="0" smtClean="0">
                          <a:solidFill>
                            <a:schemeClr val="tx1"/>
                          </a:solidFill>
                          <a:latin typeface="+mj-ea"/>
                          <a:ea typeface="+mn-ea"/>
                          <a:cs typeface="+mn-cs"/>
                        </a:rPr>
                        <a:t>デスクトップ</a:t>
                      </a:r>
                      <a:r>
                        <a:rPr kumimoji="1" lang="en-US" altLang="ja-JP" sz="1000" kern="1200" dirty="0" smtClean="0">
                          <a:solidFill>
                            <a:schemeClr val="tx1"/>
                          </a:solidFill>
                          <a:latin typeface="+mj-ea"/>
                          <a:ea typeface="+mn-ea"/>
                          <a:cs typeface="+mn-cs"/>
                        </a:rPr>
                        <a:t>UI</a:t>
                      </a:r>
                      <a:r>
                        <a:rPr kumimoji="1" lang="ja-JP" altLang="en-US" sz="1000" kern="1200" dirty="0" smtClean="0">
                          <a:solidFill>
                            <a:schemeClr val="tx1"/>
                          </a:solidFill>
                          <a:latin typeface="+mj-ea"/>
                          <a:ea typeface="+mn-ea"/>
                          <a:cs typeface="+mn-cs"/>
                        </a:rPr>
                        <a:t>のみ</a:t>
                      </a:r>
                    </a:p>
                  </a:txBody>
                  <a:tcPr marL="68580" marR="68580" marT="0" marB="0" anchor="ctr">
                    <a:solidFill>
                      <a:schemeClr val="bg1">
                        <a:lumMod val="95000"/>
                      </a:schemeClr>
                    </a:solidFill>
                  </a:tcPr>
                </a:tc>
                <a:tc>
                  <a:txBody>
                    <a:bodyPr/>
                    <a:lstStyle/>
                    <a:p>
                      <a:pPr marL="0" indent="0" algn="just">
                        <a:spcAft>
                          <a:spcPts val="0"/>
                        </a:spcAft>
                      </a:pPr>
                      <a:r>
                        <a:rPr lang="en-US" sz="1200" kern="100" dirty="0">
                          <a:effectLst/>
                          <a:latin typeface="+mj-lt"/>
                          <a:ea typeface="Arial Unicode MS" panose="020B0604020202020204" pitchFamily="50" charset="-128"/>
                          <a:cs typeface="Arial Unicode MS" panose="020B0604020202020204" pitchFamily="50" charset="-128"/>
                        </a:rPr>
                        <a:t>Mozilla Firefox</a:t>
                      </a:r>
                      <a:endParaRPr lang="ja-JP" sz="1200" kern="100" dirty="0">
                        <a:effectLst/>
                        <a:latin typeface="+mj-lt"/>
                        <a:ea typeface="Arial Unicode MS" panose="020B0604020202020204" pitchFamily="50" charset="-128"/>
                        <a:cs typeface="Arial Unicode MS" panose="020B0604020202020204" pitchFamily="50" charset="-128"/>
                      </a:endParaRPr>
                    </a:p>
                    <a:p>
                      <a:pPr marL="0" indent="0" algn="just">
                        <a:spcAft>
                          <a:spcPts val="0"/>
                        </a:spcAft>
                      </a:pPr>
                      <a:r>
                        <a:rPr lang="en-US" sz="1200" kern="100" dirty="0">
                          <a:effectLst/>
                          <a:latin typeface="+mj-lt"/>
                          <a:ea typeface="Arial Unicode MS" panose="020B0604020202020204" pitchFamily="50" charset="-128"/>
                          <a:cs typeface="Arial Unicode MS" panose="020B0604020202020204" pitchFamily="50" charset="-128"/>
                        </a:rPr>
                        <a:t>Google </a:t>
                      </a:r>
                      <a:r>
                        <a:rPr lang="en-US" sz="1200" kern="100" dirty="0" smtClean="0">
                          <a:effectLst/>
                          <a:latin typeface="+mj-lt"/>
                          <a:ea typeface="Arial Unicode MS" panose="020B0604020202020204" pitchFamily="50" charset="-128"/>
                          <a:cs typeface="Arial Unicode MS" panose="020B0604020202020204" pitchFamily="50" charset="-128"/>
                        </a:rPr>
                        <a:t>Chrome</a:t>
                      </a:r>
                      <a:endParaRPr lang="ja-JP" sz="1200" kern="100" dirty="0">
                        <a:effectLst/>
                        <a:latin typeface="+mj-lt"/>
                        <a:ea typeface="Arial Unicode MS" panose="020B0604020202020204" pitchFamily="50" charset="-128"/>
                        <a:cs typeface="Arial Unicode MS" panose="020B0604020202020204" pitchFamily="50" charset="-128"/>
                      </a:endParaRPr>
                    </a:p>
                  </a:txBody>
                  <a:tcPr marL="68580" marR="68580" marT="0" marB="0" anchor="ctr"/>
                </a:tc>
                <a:tc vMerge="1">
                  <a:txBody>
                    <a:bodyPr/>
                    <a:lstStyle/>
                    <a:p>
                      <a:pPr marL="182563" indent="0" algn="just">
                        <a:spcAft>
                          <a:spcPts val="0"/>
                        </a:spcAft>
                      </a:pPr>
                      <a:endParaRPr lang="ja-JP" sz="1600" kern="100" dirty="0">
                        <a:effectLst/>
                        <a:latin typeface="+mj-ea"/>
                        <a:ea typeface="+mj-ea"/>
                        <a:cs typeface="Arial Unicode MS" panose="020B0604020202020204" pitchFamily="50" charset="-128"/>
                      </a:endParaRPr>
                    </a:p>
                  </a:txBody>
                  <a:tcPr marL="68580" marR="68580" marT="0" marB="0" anchor="ctr"/>
                </a:tc>
                <a:extLst>
                  <a:ext uri="{0D108BD9-81ED-4DB2-BD59-A6C34878D82A}">
                    <a16:rowId xmlns:a16="http://schemas.microsoft.com/office/drawing/2014/main" val="10002"/>
                  </a:ext>
                </a:extLst>
              </a:tr>
              <a:tr h="484973">
                <a:tc>
                  <a:txBody>
                    <a:bodyPr/>
                    <a:lstStyle/>
                    <a:p>
                      <a:pPr marL="0" indent="0" algn="just">
                        <a:spcAft>
                          <a:spcPts val="0"/>
                        </a:spcAft>
                      </a:pPr>
                      <a:r>
                        <a:rPr lang="en-US" sz="1200" kern="100" dirty="0">
                          <a:solidFill>
                            <a:schemeClr val="bg1"/>
                          </a:solidFill>
                          <a:effectLst/>
                          <a:latin typeface="+mj-lt"/>
                          <a:ea typeface="Arial Unicode MS" panose="020B0604020202020204" pitchFamily="50" charset="-128"/>
                          <a:cs typeface="Arial Unicode MS" panose="020B0604020202020204" pitchFamily="50" charset="-128"/>
                        </a:rPr>
                        <a:t>Mac</a:t>
                      </a:r>
                      <a:endParaRPr lang="ja-JP" sz="1200" kern="100" dirty="0">
                        <a:solidFill>
                          <a:schemeClr val="bg1"/>
                        </a:solidFill>
                        <a:effectLst/>
                        <a:latin typeface="+mj-lt"/>
                        <a:ea typeface="Arial Unicode MS" panose="020B0604020202020204" pitchFamily="50" charset="-128"/>
                        <a:cs typeface="Arial Unicode MS" panose="020B0604020202020204" pitchFamily="50" charset="-128"/>
                      </a:endParaRPr>
                    </a:p>
                  </a:txBody>
                  <a:tcPr marL="68580" marR="68580" marT="0" marB="0" anchor="ctr">
                    <a:solidFill>
                      <a:schemeClr val="bg1">
                        <a:lumMod val="50000"/>
                      </a:schemeClr>
                    </a:solidFill>
                  </a:tcPr>
                </a:tc>
                <a:tc>
                  <a:txBody>
                    <a:bodyPr/>
                    <a:lstStyle/>
                    <a:p>
                      <a:pPr marL="0" indent="0" algn="l">
                        <a:spcAft>
                          <a:spcPts val="0"/>
                        </a:spcAft>
                      </a:pPr>
                      <a:r>
                        <a:rPr lang="en-US" sz="1200" kern="100" dirty="0">
                          <a:effectLst/>
                          <a:latin typeface="+mj-lt"/>
                          <a:ea typeface="Arial Unicode MS" panose="020B0604020202020204" pitchFamily="50" charset="-128"/>
                          <a:cs typeface="Arial Unicode MS" panose="020B0604020202020204" pitchFamily="50" charset="-128"/>
                        </a:rPr>
                        <a:t>OS </a:t>
                      </a:r>
                      <a:r>
                        <a:rPr lang="en-US" sz="1200" kern="100" dirty="0" smtClean="0">
                          <a:effectLst/>
                          <a:latin typeface="+mj-lt"/>
                          <a:ea typeface="Arial Unicode MS" panose="020B0604020202020204" pitchFamily="50" charset="-128"/>
                          <a:cs typeface="Arial Unicode MS" panose="020B0604020202020204" pitchFamily="50" charset="-128"/>
                        </a:rPr>
                        <a:t>10.15</a:t>
                      </a:r>
                      <a:r>
                        <a:rPr lang="en-US" sz="1050" kern="100" dirty="0" smtClean="0">
                          <a:effectLst/>
                          <a:latin typeface="+mj-lt"/>
                          <a:ea typeface="Arial Unicode MS" panose="020B0604020202020204" pitchFamily="50" charset="-128"/>
                          <a:cs typeface="Arial Unicode MS" panose="020B0604020202020204" pitchFamily="50" charset="-128"/>
                        </a:rPr>
                        <a:t>(Catalina)</a:t>
                      </a:r>
                      <a:endParaRPr lang="en-US" sz="1200" kern="100" dirty="0" smtClean="0">
                        <a:effectLst/>
                        <a:latin typeface="+mj-lt"/>
                        <a:ea typeface="Arial Unicode MS" panose="020B0604020202020204" pitchFamily="50" charset="-128"/>
                        <a:cs typeface="Arial Unicode MS" panose="020B060402020202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kern="100" dirty="0" smtClean="0">
                          <a:solidFill>
                            <a:schemeClr val="tx1"/>
                          </a:solidFill>
                          <a:effectLst/>
                          <a:latin typeface="+mn-lt"/>
                          <a:ea typeface="Arial Unicode MS" panose="020B0604020202020204" pitchFamily="50" charset="-128"/>
                          <a:cs typeface="Arial Unicode MS" panose="020B0604020202020204" pitchFamily="50" charset="-128"/>
                        </a:rPr>
                        <a:t>OS 10.14</a:t>
                      </a:r>
                      <a:r>
                        <a:rPr kumimoji="1" lang="en-US" altLang="ja-JP" sz="1050" kern="100" dirty="0" smtClean="0">
                          <a:solidFill>
                            <a:schemeClr val="tx1"/>
                          </a:solidFill>
                          <a:effectLst/>
                          <a:latin typeface="+mn-lt"/>
                          <a:ea typeface="Arial Unicode MS" panose="020B0604020202020204" pitchFamily="50" charset="-128"/>
                          <a:cs typeface="Arial Unicode MS" panose="020B0604020202020204" pitchFamily="50" charset="-128"/>
                        </a:rPr>
                        <a:t>(Mojave)</a:t>
                      </a:r>
                      <a:endParaRPr kumimoji="1" lang="ja-JP" altLang="ja-JP" sz="1200" kern="100" dirty="0" smtClean="0">
                        <a:solidFill>
                          <a:schemeClr val="tx1"/>
                        </a:solidFill>
                        <a:effectLst/>
                        <a:latin typeface="+mn-lt"/>
                        <a:ea typeface="Arial Unicode MS" panose="020B0604020202020204" pitchFamily="50" charset="-128"/>
                        <a:cs typeface="Arial Unicode MS" panose="020B0604020202020204" pitchFamily="50" charset="-128"/>
                      </a:endParaRPr>
                    </a:p>
                  </a:txBody>
                  <a:tcPr marL="68580" marR="68580" marT="0" marB="0" anchor="ctr">
                    <a:solidFill>
                      <a:schemeClr val="bg1">
                        <a:lumMod val="95000"/>
                      </a:schemeClr>
                    </a:solidFill>
                  </a:tcPr>
                </a:tc>
                <a:tc>
                  <a:txBody>
                    <a:bodyPr/>
                    <a:lstStyle/>
                    <a:p>
                      <a:pPr marL="0" indent="0" algn="just">
                        <a:spcAft>
                          <a:spcPts val="0"/>
                        </a:spcAft>
                      </a:pPr>
                      <a:r>
                        <a:rPr lang="en-US" sz="1200" kern="100" dirty="0">
                          <a:effectLst/>
                          <a:latin typeface="+mj-lt"/>
                          <a:ea typeface="Arial Unicode MS" panose="020B0604020202020204" pitchFamily="50" charset="-128"/>
                          <a:cs typeface="Arial Unicode MS" panose="020B0604020202020204" pitchFamily="50" charset="-128"/>
                        </a:rPr>
                        <a:t>Safari</a:t>
                      </a:r>
                      <a:endParaRPr lang="ja-JP" sz="1200" kern="100" dirty="0">
                        <a:effectLst/>
                        <a:latin typeface="+mj-lt"/>
                        <a:ea typeface="Arial Unicode MS" panose="020B0604020202020204" pitchFamily="50" charset="-128"/>
                        <a:cs typeface="Arial Unicode MS" panose="020B0604020202020204" pitchFamily="50" charset="-128"/>
                      </a:endParaRPr>
                    </a:p>
                    <a:p>
                      <a:pPr marL="0" indent="0" algn="just">
                        <a:spcAft>
                          <a:spcPts val="0"/>
                        </a:spcAft>
                      </a:pPr>
                      <a:r>
                        <a:rPr lang="en-US" sz="1200" kern="100" dirty="0">
                          <a:effectLst/>
                          <a:latin typeface="+mj-lt"/>
                          <a:ea typeface="Arial Unicode MS" panose="020B0604020202020204" pitchFamily="50" charset="-128"/>
                          <a:cs typeface="Arial Unicode MS" panose="020B0604020202020204" pitchFamily="50" charset="-128"/>
                        </a:rPr>
                        <a:t>Mozilla Firefox</a:t>
                      </a:r>
                      <a:endParaRPr lang="ja-JP" sz="1200" kern="100" dirty="0">
                        <a:effectLst/>
                        <a:latin typeface="+mj-lt"/>
                        <a:ea typeface="Arial Unicode MS" panose="020B0604020202020204" pitchFamily="50" charset="-128"/>
                        <a:cs typeface="Arial Unicode MS" panose="020B0604020202020204" pitchFamily="50" charset="-128"/>
                      </a:endParaRPr>
                    </a:p>
                    <a:p>
                      <a:pPr marL="0" indent="0" algn="just">
                        <a:spcAft>
                          <a:spcPts val="0"/>
                        </a:spcAft>
                      </a:pPr>
                      <a:r>
                        <a:rPr lang="en-US" sz="1200" kern="100" dirty="0">
                          <a:effectLst/>
                          <a:latin typeface="+mj-lt"/>
                          <a:ea typeface="Arial Unicode MS" panose="020B0604020202020204" pitchFamily="50" charset="-128"/>
                          <a:cs typeface="Arial Unicode MS" panose="020B0604020202020204" pitchFamily="50" charset="-128"/>
                        </a:rPr>
                        <a:t>Google </a:t>
                      </a:r>
                      <a:r>
                        <a:rPr lang="en-US" sz="1200" kern="100" dirty="0" smtClean="0">
                          <a:effectLst/>
                          <a:latin typeface="+mj-lt"/>
                          <a:ea typeface="Arial Unicode MS" panose="020B0604020202020204" pitchFamily="50" charset="-128"/>
                          <a:cs typeface="Arial Unicode MS" panose="020B0604020202020204" pitchFamily="50" charset="-128"/>
                        </a:rPr>
                        <a:t>Chrome</a:t>
                      </a:r>
                      <a:endParaRPr lang="ja-JP" sz="1200" kern="100" dirty="0">
                        <a:effectLst/>
                        <a:latin typeface="+mj-lt"/>
                        <a:ea typeface="Arial Unicode MS" panose="020B0604020202020204" pitchFamily="50" charset="-128"/>
                        <a:cs typeface="Arial Unicode MS" panose="020B0604020202020204" pitchFamily="50" charset="-128"/>
                      </a:endParaRPr>
                    </a:p>
                  </a:txBody>
                  <a:tcPr marL="68580" marR="68580" marT="0" marB="0" anchor="ctr"/>
                </a:tc>
                <a:tc vMerge="1">
                  <a:txBody>
                    <a:bodyPr/>
                    <a:lstStyle/>
                    <a:p>
                      <a:pPr marL="182563" indent="0" algn="just">
                        <a:spcAft>
                          <a:spcPts val="0"/>
                        </a:spcAft>
                      </a:pPr>
                      <a:endParaRPr lang="ja-JP" sz="1600" kern="100" dirty="0">
                        <a:effectLst/>
                        <a:latin typeface="+mj-ea"/>
                        <a:ea typeface="+mj-ea"/>
                        <a:cs typeface="Arial Unicode MS" panose="020B0604020202020204" pitchFamily="50" charset="-128"/>
                      </a:endParaRPr>
                    </a:p>
                  </a:txBody>
                  <a:tcPr marL="68580" marR="68580" marT="0" marB="0" anchor="ctr"/>
                </a:tc>
                <a:extLst>
                  <a:ext uri="{0D108BD9-81ED-4DB2-BD59-A6C34878D82A}">
                    <a16:rowId xmlns:a16="http://schemas.microsoft.com/office/drawing/2014/main" val="10003"/>
                  </a:ext>
                </a:extLst>
              </a:tr>
              <a:tr h="161657">
                <a:tc gridSpan="2">
                  <a:txBody>
                    <a:bodyPr/>
                    <a:lstStyle/>
                    <a:p>
                      <a:pPr marL="0" indent="0" algn="just">
                        <a:spcAft>
                          <a:spcPts val="0"/>
                        </a:spcAft>
                      </a:pPr>
                      <a:r>
                        <a:rPr lang="en-US" sz="1200" kern="100" dirty="0">
                          <a:solidFill>
                            <a:schemeClr val="bg1"/>
                          </a:solidFill>
                          <a:effectLst/>
                          <a:latin typeface="+mj-lt"/>
                          <a:ea typeface="Arial Unicode MS" panose="020B0604020202020204" pitchFamily="50" charset="-128"/>
                          <a:cs typeface="Arial Unicode MS" panose="020B0604020202020204" pitchFamily="50" charset="-128"/>
                        </a:rPr>
                        <a:t>Chrome OS</a:t>
                      </a:r>
                      <a:endParaRPr lang="ja-JP" sz="1200" kern="100" dirty="0">
                        <a:solidFill>
                          <a:schemeClr val="bg1"/>
                        </a:solidFill>
                        <a:effectLst/>
                        <a:latin typeface="+mj-lt"/>
                        <a:ea typeface="Arial Unicode MS" panose="020B0604020202020204" pitchFamily="50" charset="-128"/>
                        <a:cs typeface="Arial Unicode MS" panose="020B0604020202020204" pitchFamily="50" charset="-128"/>
                      </a:endParaRPr>
                    </a:p>
                  </a:txBody>
                  <a:tcPr marL="68580" marR="68580" marT="0" marB="0" anchor="ctr">
                    <a:solidFill>
                      <a:schemeClr val="bg1">
                        <a:lumMod val="50000"/>
                      </a:schemeClr>
                    </a:solidFill>
                  </a:tcPr>
                </a:tc>
                <a:tc hMerge="1">
                  <a:txBody>
                    <a:bodyPr/>
                    <a:lstStyle/>
                    <a:p>
                      <a:endParaRPr kumimoji="1" lang="ja-JP" altLang="en-US"/>
                    </a:p>
                  </a:txBody>
                  <a:tcPr/>
                </a:tc>
                <a:tc>
                  <a:txBody>
                    <a:bodyPr/>
                    <a:lstStyle/>
                    <a:p>
                      <a:pPr marL="0" indent="0" algn="just">
                        <a:spcAft>
                          <a:spcPts val="0"/>
                        </a:spcAft>
                      </a:pPr>
                      <a:r>
                        <a:rPr lang="en-US" sz="1200" kern="100" dirty="0">
                          <a:effectLst/>
                          <a:latin typeface="+mj-lt"/>
                          <a:ea typeface="Arial Unicode MS" panose="020B0604020202020204" pitchFamily="50" charset="-128"/>
                          <a:cs typeface="Arial Unicode MS" panose="020B0604020202020204" pitchFamily="50" charset="-128"/>
                        </a:rPr>
                        <a:t>Google </a:t>
                      </a:r>
                      <a:r>
                        <a:rPr lang="en-US" sz="1200" kern="100" dirty="0" smtClean="0">
                          <a:effectLst/>
                          <a:latin typeface="+mj-lt"/>
                          <a:ea typeface="Arial Unicode MS" panose="020B0604020202020204" pitchFamily="50" charset="-128"/>
                          <a:cs typeface="Arial Unicode MS" panose="020B0604020202020204" pitchFamily="50" charset="-128"/>
                        </a:rPr>
                        <a:t>Chrome</a:t>
                      </a:r>
                      <a:endParaRPr lang="ja-JP" sz="1200" kern="100" dirty="0">
                        <a:effectLst/>
                        <a:latin typeface="+mj-lt"/>
                        <a:ea typeface="Arial Unicode MS" panose="020B0604020202020204" pitchFamily="50" charset="-128"/>
                        <a:cs typeface="Arial Unicode MS" panose="020B0604020202020204" pitchFamily="50" charset="-128"/>
                      </a:endParaRPr>
                    </a:p>
                  </a:txBody>
                  <a:tcPr marL="68580" marR="68580" marT="0" marB="0" anchor="ctr"/>
                </a:tc>
                <a:tc vMerge="1">
                  <a:txBody>
                    <a:bodyPr/>
                    <a:lstStyle/>
                    <a:p>
                      <a:pPr marL="182563" indent="0" algn="just">
                        <a:spcAft>
                          <a:spcPts val="0"/>
                        </a:spcAft>
                      </a:pPr>
                      <a:endParaRPr lang="ja-JP" sz="1600" kern="100" dirty="0">
                        <a:effectLst/>
                        <a:latin typeface="+mj-ea"/>
                        <a:ea typeface="+mj-ea"/>
                        <a:cs typeface="Arial Unicode MS" panose="020B0604020202020204" pitchFamily="50" charset="-128"/>
                      </a:endParaRPr>
                    </a:p>
                  </a:txBody>
                  <a:tcPr marL="68580" marR="68580" marT="0" marB="0" anchor="ctr"/>
                </a:tc>
                <a:extLst>
                  <a:ext uri="{0D108BD9-81ED-4DB2-BD59-A6C34878D82A}">
                    <a16:rowId xmlns:a16="http://schemas.microsoft.com/office/drawing/2014/main" val="10004"/>
                  </a:ext>
                </a:extLst>
              </a:tr>
            </a:tbl>
          </a:graphicData>
        </a:graphic>
      </p:graphicFrame>
      <p:sp>
        <p:nvSpPr>
          <p:cNvPr id="13" name="コンテンツ プレースホルダー 2"/>
          <p:cNvSpPr txBox="1">
            <a:spLocks/>
          </p:cNvSpPr>
          <p:nvPr/>
        </p:nvSpPr>
        <p:spPr>
          <a:xfrm>
            <a:off x="380537" y="7393845"/>
            <a:ext cx="6293957" cy="29423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r>
              <a:rPr lang="ja-JP" altLang="en-US" sz="1200" dirty="0" smtClean="0"/>
              <a:t>インターネットの常時接続が必要です。パソコンの動作環境は下記をご参照ください。</a:t>
            </a:r>
            <a:endParaRPr lang="en-US" altLang="ja-JP" sz="1200" dirty="0" smtClean="0"/>
          </a:p>
        </p:txBody>
      </p:sp>
      <p:sp>
        <p:nvSpPr>
          <p:cNvPr id="14" name="正方形/長方形 13"/>
          <p:cNvSpPr/>
          <p:nvPr/>
        </p:nvSpPr>
        <p:spPr>
          <a:xfrm>
            <a:off x="689131" y="9513534"/>
            <a:ext cx="4357001" cy="400110"/>
          </a:xfrm>
          <a:prstGeom prst="rect">
            <a:avLst/>
          </a:prstGeom>
        </p:spPr>
        <p:txBody>
          <a:bodyPr wrap="square">
            <a:spAutoFit/>
          </a:bodyPr>
          <a:lstStyle/>
          <a:p>
            <a:r>
              <a:rPr lang="ja-JP" altLang="en-US" sz="1000" dirty="0" smtClean="0"/>
              <a:t>発音練習の課題にはヘッドセット</a:t>
            </a:r>
            <a:r>
              <a:rPr lang="ja-JP" altLang="en-US" sz="1000" dirty="0"/>
              <a:t>または</a:t>
            </a:r>
            <a:r>
              <a:rPr lang="en-US" altLang="ja-JP" sz="1000" dirty="0"/>
              <a:t>PC</a:t>
            </a:r>
            <a:r>
              <a:rPr lang="ja-JP" altLang="en-US" sz="1000" dirty="0"/>
              <a:t>内蔵</a:t>
            </a:r>
            <a:r>
              <a:rPr lang="ja-JP" altLang="en-US" sz="1000" dirty="0" smtClean="0"/>
              <a:t>のマイク</a:t>
            </a:r>
            <a:r>
              <a:rPr lang="ja-JP" altLang="en-US" sz="1000" dirty="0"/>
              <a:t>が必要です</a:t>
            </a:r>
            <a:r>
              <a:rPr lang="ja-JP" altLang="en-US" sz="1000" dirty="0" smtClean="0"/>
              <a:t>。</a:t>
            </a:r>
            <a:endParaRPr lang="en-US" altLang="ja-JP" sz="1000" dirty="0" smtClean="0"/>
          </a:p>
          <a:p>
            <a:r>
              <a:rPr lang="ja-JP" altLang="en-US" sz="1000" dirty="0"/>
              <a:t>用意</a:t>
            </a:r>
            <a:r>
              <a:rPr lang="ja-JP" altLang="en-US" sz="1000" dirty="0" smtClean="0"/>
              <a:t>が難しい場合は該当する課題をスキップすることも可能です。</a:t>
            </a:r>
            <a:endParaRPr lang="en-US" altLang="ja-JP" sz="1000" dirty="0" smtClean="0"/>
          </a:p>
        </p:txBody>
      </p:sp>
      <p:pic>
        <p:nvPicPr>
          <p:cNvPr id="15" name="図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1012" y="457044"/>
            <a:ext cx="1670502" cy="523486"/>
          </a:xfrm>
          <a:prstGeom prst="rect">
            <a:avLst/>
          </a:prstGeom>
        </p:spPr>
      </p:pic>
      <p:sp>
        <p:nvSpPr>
          <p:cNvPr id="3" name="テキスト ボックス 2"/>
          <p:cNvSpPr txBox="1"/>
          <p:nvPr/>
        </p:nvSpPr>
        <p:spPr>
          <a:xfrm>
            <a:off x="-1" y="0"/>
            <a:ext cx="6858001" cy="369332"/>
          </a:xfrm>
          <a:prstGeom prst="rect">
            <a:avLst/>
          </a:prstGeom>
          <a:solidFill>
            <a:schemeClr val="tx1">
              <a:lumMod val="75000"/>
              <a:lumOff val="25000"/>
            </a:schemeClr>
          </a:solidFill>
        </p:spPr>
        <p:txBody>
          <a:bodyPr wrap="square" rtlCol="0">
            <a:spAutoFit/>
          </a:bodyPr>
          <a:lstStyle/>
          <a:p>
            <a:pPr algn="ctr"/>
            <a:r>
              <a:rPr kumimoji="1" lang="ja-JP" altLang="en-US" dirty="0" smtClean="0">
                <a:solidFill>
                  <a:schemeClr val="bg1"/>
                </a:solidFill>
              </a:rPr>
              <a:t>オンライン英語学習教材が</a:t>
            </a:r>
            <a:r>
              <a:rPr lang="ja-JP" altLang="en-US" dirty="0" smtClean="0">
                <a:solidFill>
                  <a:schemeClr val="bg1"/>
                </a:solidFill>
              </a:rPr>
              <a:t>５月３１日</a:t>
            </a:r>
            <a:r>
              <a:rPr lang="en-US" altLang="ja-JP" dirty="0" smtClean="0">
                <a:solidFill>
                  <a:schemeClr val="bg1"/>
                </a:solidFill>
              </a:rPr>
              <a:t>(</a:t>
            </a:r>
            <a:r>
              <a:rPr lang="ja-JP" altLang="en-US" dirty="0">
                <a:solidFill>
                  <a:schemeClr val="bg1"/>
                </a:solidFill>
              </a:rPr>
              <a:t>日</a:t>
            </a:r>
            <a:r>
              <a:rPr lang="en-US" altLang="ja-JP" dirty="0" smtClean="0">
                <a:solidFill>
                  <a:schemeClr val="bg1"/>
                </a:solidFill>
              </a:rPr>
              <a:t>)</a:t>
            </a:r>
            <a:r>
              <a:rPr lang="ja-JP" altLang="en-US" dirty="0" err="1">
                <a:solidFill>
                  <a:schemeClr val="bg1"/>
                </a:solidFill>
              </a:rPr>
              <a:t>まで</a:t>
            </a:r>
            <a:r>
              <a:rPr lang="ja-JP" altLang="en-US" dirty="0">
                <a:solidFill>
                  <a:schemeClr val="bg1"/>
                </a:solidFill>
              </a:rPr>
              <a:t>無料で利用</a:t>
            </a:r>
            <a:r>
              <a:rPr lang="ja-JP" altLang="en-US" dirty="0" smtClean="0">
                <a:solidFill>
                  <a:schemeClr val="bg1"/>
                </a:solidFill>
              </a:rPr>
              <a:t>できます</a:t>
            </a:r>
            <a:endParaRPr lang="ja-JP" altLang="en-US" dirty="0">
              <a:solidFill>
                <a:schemeClr val="bg1"/>
              </a:solidFill>
            </a:endParaRPr>
          </a:p>
        </p:txBody>
      </p:sp>
      <p:sp>
        <p:nvSpPr>
          <p:cNvPr id="16" name="コンテンツ プレースホルダー 2"/>
          <p:cNvSpPr txBox="1">
            <a:spLocks/>
          </p:cNvSpPr>
          <p:nvPr/>
        </p:nvSpPr>
        <p:spPr>
          <a:xfrm>
            <a:off x="173682" y="2164324"/>
            <a:ext cx="6543608" cy="952284"/>
          </a:xfrm>
          <a:prstGeom prst="rect">
            <a:avLst/>
          </a:prstGeom>
        </p:spPr>
        <p:txBody>
          <a:bodyPr vert="horz" lIns="91440" tIns="45720" rIns="91440" bIns="45720" rtlCol="0">
            <a:normAutofit lnSpcReduction="10000"/>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just">
              <a:lnSpc>
                <a:spcPct val="150000"/>
              </a:lnSpc>
            </a:pPr>
            <a:r>
              <a:rPr lang="ja-JP" altLang="en-US" sz="1000" dirty="0" smtClean="0"/>
              <a:t>　</a:t>
            </a:r>
            <a:r>
              <a:rPr lang="en-US" altLang="ja-JP" sz="1000" dirty="0" smtClean="0"/>
              <a:t>ATR CALL BRIX</a:t>
            </a:r>
            <a:r>
              <a:rPr lang="ja-JP" altLang="en-US" sz="1000" dirty="0" smtClean="0"/>
              <a:t>は、株式会社内田洋行と株式会社国際電気通信基礎技術研究所（</a:t>
            </a:r>
            <a:r>
              <a:rPr lang="en-US" altLang="ja-JP" sz="1000" dirty="0" smtClean="0"/>
              <a:t>ATR</a:t>
            </a:r>
            <a:r>
              <a:rPr lang="ja-JP" altLang="en-US" sz="1000" dirty="0" smtClean="0"/>
              <a:t>）が</a:t>
            </a:r>
            <a:r>
              <a:rPr lang="en-US" altLang="ja-JP" sz="1000" dirty="0" smtClean="0"/>
              <a:t>2008</a:t>
            </a:r>
            <a:r>
              <a:rPr lang="ja-JP" altLang="en-US" sz="1000" dirty="0" smtClean="0"/>
              <a:t>年に設立した合弁会社「</a:t>
            </a:r>
            <a:r>
              <a:rPr lang="en-US" altLang="ja-JP" sz="1000" dirty="0" smtClean="0"/>
              <a:t>ATR Learning Technology </a:t>
            </a:r>
            <a:r>
              <a:rPr lang="ja-JP" altLang="en-US" sz="1000" dirty="0" smtClean="0"/>
              <a:t>株式会社」が開発したシステムです。</a:t>
            </a:r>
            <a:r>
              <a:rPr lang="en-US" altLang="ja-JP" sz="1000" dirty="0" smtClean="0"/>
              <a:t>ATR</a:t>
            </a:r>
            <a:r>
              <a:rPr lang="ja-JP" altLang="en-US" sz="1000" dirty="0" smtClean="0"/>
              <a:t>研究所における約</a:t>
            </a:r>
            <a:r>
              <a:rPr lang="en-US" altLang="ja-JP" sz="1000" dirty="0" smtClean="0"/>
              <a:t>30</a:t>
            </a:r>
            <a:r>
              <a:rPr lang="ja-JP" altLang="en-US" sz="1000" dirty="0" smtClean="0"/>
              <a:t>年の日本人の英語学習に関する研究成果と先端技術から生まれた英語学習システムとして、小学生から実用的な英語力の獲得を目指す社会人まで対応したコースがあり、「聞く」「話す」「読む」「書く」をバランスよく学習できるのが特徴です。</a:t>
            </a:r>
            <a:endParaRPr lang="en-US" altLang="ja-JP" sz="1000" dirty="0" smtClean="0"/>
          </a:p>
        </p:txBody>
      </p:sp>
      <p:sp>
        <p:nvSpPr>
          <p:cNvPr id="17" name="角丸四角形 16"/>
          <p:cNvSpPr/>
          <p:nvPr/>
        </p:nvSpPr>
        <p:spPr>
          <a:xfrm>
            <a:off x="239793" y="3151875"/>
            <a:ext cx="6477497" cy="1170410"/>
          </a:xfrm>
          <a:prstGeom prst="roundRect">
            <a:avLst>
              <a:gd name="adj" fmla="val 3861"/>
            </a:avLst>
          </a:prstGeom>
          <a:noFill/>
          <a:ln w="762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0" name="図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68558" y="3527159"/>
            <a:ext cx="706007" cy="706007"/>
          </a:xfrm>
          <a:prstGeom prst="rect">
            <a:avLst/>
          </a:prstGeom>
        </p:spPr>
      </p:pic>
      <p:pic>
        <p:nvPicPr>
          <p:cNvPr id="21" name="図 2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70784" y="3527159"/>
            <a:ext cx="706007" cy="706007"/>
          </a:xfrm>
          <a:prstGeom prst="rect">
            <a:avLst/>
          </a:prstGeom>
        </p:spPr>
      </p:pic>
      <p:pic>
        <p:nvPicPr>
          <p:cNvPr id="22" name="図 2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38382" y="3527159"/>
            <a:ext cx="706007" cy="706007"/>
          </a:xfrm>
          <a:prstGeom prst="rect">
            <a:avLst/>
          </a:prstGeom>
        </p:spPr>
      </p:pic>
      <p:sp>
        <p:nvSpPr>
          <p:cNvPr id="23" name="テキスト ボックス 22"/>
          <p:cNvSpPr txBox="1"/>
          <p:nvPr/>
        </p:nvSpPr>
        <p:spPr>
          <a:xfrm>
            <a:off x="326498" y="3188604"/>
            <a:ext cx="3045760" cy="338554"/>
          </a:xfrm>
          <a:prstGeom prst="rect">
            <a:avLst/>
          </a:prstGeom>
          <a:noFill/>
        </p:spPr>
        <p:txBody>
          <a:bodyPr wrap="square" rtlCol="0">
            <a:spAutoFit/>
          </a:bodyPr>
          <a:lstStyle/>
          <a:p>
            <a:r>
              <a:rPr lang="ja-JP" altLang="en-US" sz="1600" b="1" dirty="0" smtClean="0"/>
              <a:t>教材紹介動画</a:t>
            </a:r>
            <a:r>
              <a:rPr kumimoji="1" lang="ja-JP" altLang="en-US" sz="1050" dirty="0" smtClean="0"/>
              <a:t>（音声が流れます）</a:t>
            </a:r>
            <a:endParaRPr kumimoji="1" lang="ja-JP" altLang="en-US" sz="1050" dirty="0"/>
          </a:p>
        </p:txBody>
      </p:sp>
      <p:sp>
        <p:nvSpPr>
          <p:cNvPr id="26" name="正方形/長方形 25"/>
          <p:cNvSpPr/>
          <p:nvPr/>
        </p:nvSpPr>
        <p:spPr>
          <a:xfrm>
            <a:off x="1085029" y="3672413"/>
            <a:ext cx="1725670" cy="415498"/>
          </a:xfrm>
          <a:prstGeom prst="rect">
            <a:avLst/>
          </a:prstGeom>
        </p:spPr>
        <p:txBody>
          <a:bodyPr wrap="square">
            <a:spAutoFit/>
          </a:bodyPr>
          <a:lstStyle/>
          <a:p>
            <a:pPr lvl="0">
              <a:defRPr/>
            </a:pPr>
            <a:r>
              <a:rPr lang="ja-JP" altLang="en-US" sz="1200" dirty="0">
                <a:solidFill>
                  <a:prstClr val="black"/>
                </a:solidFill>
              </a:rPr>
              <a:t>発音練習（単語</a:t>
            </a:r>
            <a:r>
              <a:rPr lang="ja-JP" altLang="en-US" sz="1200" dirty="0" smtClean="0">
                <a:solidFill>
                  <a:prstClr val="black"/>
                </a:solidFill>
              </a:rPr>
              <a:t>）</a:t>
            </a:r>
            <a:endParaRPr lang="en-US" altLang="ja-JP" sz="1050" dirty="0">
              <a:solidFill>
                <a:prstClr val="black"/>
              </a:solidFill>
            </a:endParaRPr>
          </a:p>
          <a:p>
            <a:pPr lvl="0">
              <a:defRPr/>
            </a:pPr>
            <a:r>
              <a:rPr lang="en-US" altLang="ja-JP" sz="900" dirty="0">
                <a:solidFill>
                  <a:prstClr val="black"/>
                </a:solidFill>
              </a:rPr>
              <a:t>※</a:t>
            </a:r>
            <a:r>
              <a:rPr lang="ja-JP" altLang="en-US" sz="900" dirty="0">
                <a:solidFill>
                  <a:prstClr val="black"/>
                </a:solidFill>
              </a:rPr>
              <a:t>小学生向けの画面</a:t>
            </a:r>
            <a:endParaRPr lang="ja-JP" altLang="en-US" sz="1050" dirty="0">
              <a:solidFill>
                <a:prstClr val="black"/>
              </a:solidFill>
            </a:endParaRPr>
          </a:p>
        </p:txBody>
      </p:sp>
      <p:sp>
        <p:nvSpPr>
          <p:cNvPr id="28" name="正方形/長方形 27"/>
          <p:cNvSpPr/>
          <p:nvPr/>
        </p:nvSpPr>
        <p:spPr>
          <a:xfrm>
            <a:off x="3233762" y="3672413"/>
            <a:ext cx="1660723" cy="415498"/>
          </a:xfrm>
          <a:prstGeom prst="rect">
            <a:avLst/>
          </a:prstGeom>
        </p:spPr>
        <p:txBody>
          <a:bodyPr wrap="square">
            <a:spAutoFit/>
          </a:bodyPr>
          <a:lstStyle/>
          <a:p>
            <a:pPr lvl="0" defTabSz="685800"/>
            <a:r>
              <a:rPr lang="ja-JP" altLang="en-US" sz="1200" dirty="0">
                <a:solidFill>
                  <a:prstClr val="black"/>
                </a:solidFill>
              </a:rPr>
              <a:t>発音練習（文章）</a:t>
            </a:r>
            <a:endParaRPr lang="en-US" altLang="ja-JP" sz="1200" dirty="0">
              <a:solidFill>
                <a:prstClr val="black"/>
              </a:solidFill>
            </a:endParaRPr>
          </a:p>
          <a:p>
            <a:pPr lvl="0" defTabSz="685800"/>
            <a:r>
              <a:rPr lang="en-US" altLang="ja-JP" sz="900" dirty="0" smtClean="0">
                <a:solidFill>
                  <a:prstClr val="black"/>
                </a:solidFill>
              </a:rPr>
              <a:t>※</a:t>
            </a:r>
            <a:r>
              <a:rPr lang="ja-JP" altLang="en-US" sz="900" dirty="0">
                <a:solidFill>
                  <a:prstClr val="black"/>
                </a:solidFill>
              </a:rPr>
              <a:t>中高生向けの画面</a:t>
            </a:r>
          </a:p>
        </p:txBody>
      </p:sp>
      <p:sp>
        <p:nvSpPr>
          <p:cNvPr id="30" name="正方形/長方形 29"/>
          <p:cNvSpPr/>
          <p:nvPr/>
        </p:nvSpPr>
        <p:spPr>
          <a:xfrm>
            <a:off x="5389626" y="3741663"/>
            <a:ext cx="1048685" cy="276999"/>
          </a:xfrm>
          <a:prstGeom prst="rect">
            <a:avLst/>
          </a:prstGeom>
        </p:spPr>
        <p:txBody>
          <a:bodyPr wrap="none">
            <a:spAutoFit/>
          </a:bodyPr>
          <a:lstStyle/>
          <a:p>
            <a:pPr lvl="0">
              <a:defRPr/>
            </a:pPr>
            <a:r>
              <a:rPr lang="ja-JP" altLang="en-US" sz="1200" dirty="0">
                <a:solidFill>
                  <a:prstClr val="black"/>
                </a:solidFill>
              </a:rPr>
              <a:t>音当てクイズ</a:t>
            </a:r>
            <a:endParaRPr lang="en-US" altLang="ja-JP" sz="1200" dirty="0">
              <a:solidFill>
                <a:prstClr val="black"/>
              </a:solidFill>
            </a:endParaRPr>
          </a:p>
        </p:txBody>
      </p:sp>
      <p:pic>
        <p:nvPicPr>
          <p:cNvPr id="31" name="図 30"/>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255442" y="1025376"/>
            <a:ext cx="1659174" cy="1041292"/>
          </a:xfrm>
          <a:prstGeom prst="rect">
            <a:avLst/>
          </a:prstGeom>
          <a:ln>
            <a:solidFill>
              <a:schemeClr val="bg1">
                <a:lumMod val="50000"/>
              </a:schemeClr>
            </a:solidFill>
          </a:ln>
        </p:spPr>
      </p:pic>
    </p:spTree>
    <p:extLst>
      <p:ext uri="{BB962C8B-B14F-4D97-AF65-F5344CB8AC3E}">
        <p14:creationId xmlns:p14="http://schemas.microsoft.com/office/powerpoint/2010/main" val="31054440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2">
      <a:majorFont>
        <a:latin typeface="Calibri"/>
        <a:ea typeface="BIZ UDPゴシック"/>
        <a:cs typeface=""/>
      </a:majorFont>
      <a:minorFont>
        <a:latin typeface="Calibri"/>
        <a:ea typeface="BIZ UDPゴシック"/>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528</TotalTime>
  <Words>526</Words>
  <Application>Microsoft Office PowerPoint</Application>
  <PresentationFormat>A4 210 x 297 mm</PresentationFormat>
  <Paragraphs>127</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Arial Unicode MS</vt:lpstr>
      <vt:lpstr>BIZ UDPゴシック</vt:lpstr>
      <vt:lpstr>ＭＳ 明朝</vt:lpstr>
      <vt:lpstr>Arial</vt:lpstr>
      <vt:lpstr>Calibri</vt:lpstr>
      <vt:lpstr>Century</vt:lpstr>
      <vt:lpstr>Times New Roman</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須藤  綾子/ Ayako Suto</dc:creator>
  <cp:lastModifiedBy>Administrator</cp:lastModifiedBy>
  <cp:revision>83</cp:revision>
  <cp:lastPrinted>2020-03-11T07:04:11Z</cp:lastPrinted>
  <dcterms:created xsi:type="dcterms:W3CDTF">2020-03-09T10:20:11Z</dcterms:created>
  <dcterms:modified xsi:type="dcterms:W3CDTF">2020-05-01T10:12:41Z</dcterms:modified>
</cp:coreProperties>
</file>